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5143500" cx="9144000"/>
  <p:notesSz cx="6858000" cy="9144000"/>
  <p:embeddedFontLst>
    <p:embeddedFont>
      <p:font typeface="Roboto"/>
      <p:regular r:id="rId41"/>
      <p:bold r:id="rId42"/>
      <p:italic r:id="rId43"/>
      <p:boldItalic r:id="rId44"/>
    </p:embeddedFont>
    <p:embeddedFont>
      <p:font typeface="Merriweather"/>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font" Target="fonts/Roboto-bold.fntdata"/><Relationship Id="rId41" Type="http://schemas.openxmlformats.org/officeDocument/2006/relationships/font" Target="fonts/Roboto-regular.fntdata"/><Relationship Id="rId22" Type="http://schemas.openxmlformats.org/officeDocument/2006/relationships/slide" Target="slides/slide18.xml"/><Relationship Id="rId44" Type="http://schemas.openxmlformats.org/officeDocument/2006/relationships/font" Target="fonts/Roboto-boldItalic.fntdata"/><Relationship Id="rId21" Type="http://schemas.openxmlformats.org/officeDocument/2006/relationships/slide" Target="slides/slide17.xml"/><Relationship Id="rId43" Type="http://schemas.openxmlformats.org/officeDocument/2006/relationships/font" Target="fonts/Roboto-italic.fntdata"/><Relationship Id="rId24" Type="http://schemas.openxmlformats.org/officeDocument/2006/relationships/slide" Target="slides/slide20.xml"/><Relationship Id="rId46" Type="http://schemas.openxmlformats.org/officeDocument/2006/relationships/font" Target="fonts/Merriweather-bold.fntdata"/><Relationship Id="rId23" Type="http://schemas.openxmlformats.org/officeDocument/2006/relationships/slide" Target="slides/slide19.xml"/><Relationship Id="rId45" Type="http://schemas.openxmlformats.org/officeDocument/2006/relationships/font" Target="fonts/Merriweather-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schemas.openxmlformats.org/officeDocument/2006/relationships/font" Target="fonts/Merriweather-boldItalic.fntdata"/><Relationship Id="rId25" Type="http://schemas.openxmlformats.org/officeDocument/2006/relationships/slide" Target="slides/slide21.xml"/><Relationship Id="rId47" Type="http://schemas.openxmlformats.org/officeDocument/2006/relationships/font" Target="fonts/Merriweather-italic.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q=thinking+emoji&amp;rlz=1C1GCEA_enAZ832AZ832&amp;source=lnms&amp;tbm=isch&amp;sa=X&amp;ved=0ahUKEwid39-2wb3gAhWq6KYKHVHXCc8Q_AUIDigB&amp;biw=1242&amp;bih=568#imgdii=tH-oZfWSgSxppM:&amp;imgrc=RsHJVNBzTnQQk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efl.net/esl-activities/dictation.htm"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rlz=1C1GCEA_enAZ832AZ832&amp;biw=1093&amp;bih=486&amp;tbm=isch&amp;sa=1&amp;ei=NWBZXKP-Fvuw0PEPh9-MiAM&amp;q=question&amp;oq=question&amp;gs_l=img.3..0i67l3j0l3j0i67l2j0l2.1497.3628..4444...0.0..0.271.2137.2-8......1....1..gws-wiz-img.YeeORu-lDuQ#imgrc=C1Ep7-g0YAWrjM"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debiyyatdunyasi.files.wordpress.com/2016/04/imla-yazilarin-teshihi-tecrubesinden.pdf"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q=writing+a+dictation&amp;rlz=1C1GCEA_enAZ832AZ832&amp;source=lnms&amp;tbm=isch&amp;sa=X&amp;ved=0ahUKEwi3qpW9-6HgAhWng1QKHfbqCBsQ_AUIDigB&amp;biw=1093&amp;bih=486#imgrc=CwFtbM6xWvXzKM"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q=running+dictation+method&amp;tbm=isch&amp;tbs=rimg:CdykPOgnN8NrIjg7bMFSAGLsYzZp_1SFh5Bh3SJAwtJXd_1msoQ2lLsHErJdkpWfytAYcy_1Hu8nyi-EynQ3MvTeALqbyoSCTtswVIAYuxjEQoN6g4kCyegKhIJNmn9IWHkGHcRyZeSdVqu-sAqEglIkDC0ld3-axGL7fLB1e5Z-yoSCShDaUuwcSslEfIm-_15l14F5KhIJ2SlZ_1K0BhzIRtcyLyzaBl8YqEgn8e7yfKL4TKRH_196P66LF6EyoSCdDcy9N4AupvEaDHuVBbWmzj&amp;tbo=u&amp;sa=X&amp;ved=2ahUKEwjHw7TKyKHgAhXtMewKHRgjDG4Q9C96BAgBEBs&amp;biw=1093&amp;bih=486&amp;dpr=1.25#imgrc=KENpS7BxKyXbXM"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q=officer+takes+a+note+from+south+korean+president&amp;tbm=isch&amp;tbs=rimg:CY-zxbq6Km8rIjhz3uF7LGihUXSZ14eP3a2kW3kOXb35oDZgvzJUmUlmByKS67pOhoCJNKuxzJU9laKGtqzuHGoXMyoSCXPe4XssaKFREWLDl9QUhEw3KhIJdJnXh4_1draQRf6sJazXPmucqEglbeQ5dvfmgNhGOuR9vTS_1WHCoSCWC_1MlSZSWYHETfXVb-vplNXKhIJIpLruk6GgIkRPsFHREYyaSgqEgk0q7HMlT2VohFwzGm4B4OEFyoSCYa2rO4cahczEcxcHDsnZj7s&amp;tbo=u&amp;sa=X&amp;ved=2ahUKEwje0eKkuaTgAhUR_KQKHY60CocQ9C96BAgBEBs&amp;biw=1093&amp;bih=486&amp;dpr=1.25#imgrc=WjSzZTVHuHdlYM"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4e2b6b0fae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4e2b6b0fae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4e06723b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4e06723b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u="sng">
                <a:solidFill>
                  <a:schemeClr val="hlink"/>
                </a:solidFill>
                <a:latin typeface="Times New Roman"/>
                <a:ea typeface="Times New Roman"/>
                <a:cs typeface="Times New Roman"/>
                <a:sym typeface="Times New Roman"/>
                <a:hlinkClick r:id="rId2"/>
              </a:rPr>
              <a:t>https://www.google.com/search?q=thinking+emoji&amp;rlz=1C1GCEA_enAZ832AZ832&amp;source=lnms&amp;tbm=isch&amp;sa=X&amp;ved=0ahUKEwid39-2wb3gAhWq6KYKHVHXCc8Q_AUIDigB&amp;biw=1242&amp;bih=568#imgdii=tH-oZfWSgSxppM:&amp;imgrc=RsHJVNBzTnQQkM</a:t>
            </a:r>
            <a:r>
              <a:rPr lang="en" sz="1000">
                <a:latin typeface="Times New Roman"/>
                <a:ea typeface="Times New Roman"/>
                <a:cs typeface="Times New Roman"/>
                <a:sym typeface="Times New Roman"/>
              </a:rPr>
              <a:t>: </a:t>
            </a:r>
            <a:r>
              <a:rPr lang="en"/>
              <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4e2b6b0fae_4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e2b6b0fae_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u="sng">
                <a:solidFill>
                  <a:schemeClr val="accent5"/>
                </a:solidFill>
                <a:hlinkClick r:id="rId2">
                  <a:extLst>
                    <a:ext uri="{A12FA001-AC4F-418D-AE19-62706E023703}">
                      <ahyp:hlinkClr val="tx"/>
                    </a:ext>
                  </a:extLst>
                </a:hlinkClick>
              </a:rPr>
              <a:t>https://www.tefl.net/esl-activities/dictation.htm</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4b311eda79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4b311eda79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4f335fa485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4f335fa485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900" u="sng">
                <a:solidFill>
                  <a:schemeClr val="accent5"/>
                </a:solidFill>
                <a:latin typeface="Times New Roman"/>
                <a:ea typeface="Times New Roman"/>
                <a:cs typeface="Times New Roman"/>
                <a:sym typeface="Times New Roman"/>
                <a:hlinkClick r:id="rId2">
                  <a:extLst>
                    <a:ext uri="{A12FA001-AC4F-418D-AE19-62706E023703}">
                      <ahyp:hlinkClr val="tx"/>
                    </a:ext>
                  </a:extLst>
                </a:hlinkClick>
              </a:rPr>
              <a:t>https://www.google.com/search?rlz=1C1GCEA_enAZ832AZ832&amp;biw=1093&amp;bih=486&amp;tbm=isch&amp;sa=1&amp;ei=NWBZXKP-Fvuw0PEPh9-MiAM&amp;q=question&amp;oq=question&amp;gs_l=img.3..0i67l3j0l3j0i67l2j0l2.1497.3628..4444...0.0..0.271.2137.2-8......1....1..gws-wiz-img.YeeORu-lDuQ#imgrc=C1Ep7-g0YAWrjM</a:t>
            </a:r>
            <a:r>
              <a:rPr lang="en" sz="900">
                <a:solidFill>
                  <a:schemeClr val="dk2"/>
                </a:solidFill>
                <a:latin typeface="Times New Roman"/>
                <a:ea typeface="Times New Roman"/>
                <a:cs typeface="Times New Roman"/>
                <a:sym typeface="Times New Roman"/>
              </a:rPr>
              <a:t>:  </a:t>
            </a:r>
            <a:endParaRPr sz="900">
              <a:solidFill>
                <a:schemeClr val="dk2"/>
              </a:solidFill>
              <a:latin typeface="Times New Roman"/>
              <a:ea typeface="Times New Roman"/>
              <a:cs typeface="Times New Roman"/>
              <a:sym typeface="Times New Roman"/>
            </a:endParaRPr>
          </a:p>
          <a:p>
            <a:pPr indent="0" lvl="0" marL="0" rtl="0" algn="l">
              <a:spcBef>
                <a:spcPts val="16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4e2c7ac93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4e2c7ac93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4e2c7ac93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4e2c7ac93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4fa8495d9c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4fa8495d9c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https://edebiyyatdunyasi.files.wordpress.com/2016/04/imla-yazilarin-teshihi-tecrubesinden.pdf</a:t>
            </a:r>
            <a:r>
              <a:rPr lang="en"/>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4e2c7ac93d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4e2c7ac93d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4e2c7ac93d_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4e2c7ac93d_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4f868af4b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f868af4b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350">
                <a:solidFill>
                  <a:srgbClr val="333333"/>
                </a:solidFill>
                <a:latin typeface="Roboto"/>
                <a:ea typeface="Roboto"/>
                <a:cs typeface="Roboto"/>
                <a:sym typeface="Roboto"/>
              </a:rPr>
              <a:t>Time-consuming? Yes, it can be time-consuming, especially if correction is done word by word. But the text does not have to be long to be valid. And correction does not have to be word by word (or even done at all if you let the students see the text afterwards).</a:t>
            </a:r>
            <a:endParaRPr sz="1350">
              <a:solidFill>
                <a:srgbClr val="333333"/>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1350">
              <a:solidFill>
                <a:srgbClr val="333333"/>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4e2c7ac93d_4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4e2c7ac93d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050"/>
              <a:t>Correction can be done by the students - peer correction of written dictation leads to oral communication”  </a:t>
            </a:r>
            <a:endParaRPr sz="1050"/>
          </a:p>
          <a:p>
            <a:pPr indent="0" lvl="0" marL="0" rtl="0" algn="l">
              <a:spcBef>
                <a:spcPts val="0"/>
              </a:spcBef>
              <a:spcAft>
                <a:spcPts val="0"/>
              </a:spcAft>
              <a:buClr>
                <a:srgbClr val="000000"/>
              </a:buClr>
              <a:buSzPts val="1100"/>
              <a:buFont typeface="Arial"/>
              <a:buNone/>
            </a:pPr>
            <a:r>
              <a:t/>
            </a:r>
            <a:endParaRPr sz="1050"/>
          </a:p>
          <a:p>
            <a:pPr indent="0" lvl="0" marL="0" rtl="0" algn="just">
              <a:lnSpc>
                <a:spcPct val="115000"/>
              </a:lnSpc>
              <a:spcBef>
                <a:spcPts val="0"/>
              </a:spcBef>
              <a:spcAft>
                <a:spcPts val="0"/>
              </a:spcAft>
              <a:buClr>
                <a:srgbClr val="000000"/>
              </a:buClr>
              <a:buSzPts val="1100"/>
              <a:buFont typeface="Arial"/>
              <a:buNone/>
            </a:pPr>
            <a:r>
              <a:rPr b="1" lang="en" sz="1050">
                <a:solidFill>
                  <a:srgbClr val="111111"/>
                </a:solidFill>
              </a:rPr>
              <a:t>Montalvan (2006):</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b="1" lang="en" sz="1050">
                <a:solidFill>
                  <a:srgbClr val="111111"/>
                </a:solidFill>
              </a:rPr>
              <a:t>Dictation can help develop all four language skills in an integrative way:</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a:t>
            </a:r>
            <a:r>
              <a:rPr lang="en" sz="700">
                <a:solidFill>
                  <a:srgbClr val="111111"/>
                </a:solidFill>
                <a:latin typeface="Times New Roman"/>
                <a:ea typeface="Times New Roman"/>
                <a:cs typeface="Times New Roman"/>
                <a:sym typeface="Times New Roman"/>
              </a:rPr>
              <a:t>       </a:t>
            </a:r>
            <a:r>
              <a:rPr b="1" lang="en" sz="1050">
                <a:solidFill>
                  <a:srgbClr val="111111"/>
                </a:solidFill>
              </a:rPr>
              <a:t>As students develop their aural comprehension of meaning also of the relationship among segments of language, they are learning grammar.</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2.</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helps to develop short-term memory. Students practice retaining meaningful phrases or whole sentences before writing them down.</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3.</a:t>
            </a:r>
            <a:r>
              <a:rPr lang="en" sz="700">
                <a:solidFill>
                  <a:srgbClr val="111111"/>
                </a:solidFill>
                <a:latin typeface="Times New Roman"/>
                <a:ea typeface="Times New Roman"/>
                <a:cs typeface="Times New Roman"/>
                <a:sym typeface="Times New Roman"/>
              </a:rPr>
              <a:t>       </a:t>
            </a:r>
            <a:r>
              <a:rPr b="1" lang="en" sz="1050">
                <a:solidFill>
                  <a:srgbClr val="111111"/>
                </a:solidFill>
              </a:rPr>
              <a:t>Practice in careful listening to dictation will be useful later on in note taking exercises.</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4.</a:t>
            </a:r>
            <a:r>
              <a:rPr lang="en" sz="700">
                <a:solidFill>
                  <a:srgbClr val="111111"/>
                </a:solidFill>
                <a:latin typeface="Times New Roman"/>
                <a:ea typeface="Times New Roman"/>
                <a:cs typeface="Times New Roman"/>
                <a:sym typeface="Times New Roman"/>
              </a:rPr>
              <a:t>       </a:t>
            </a:r>
            <a:r>
              <a:rPr b="1" lang="en" sz="1050">
                <a:solidFill>
                  <a:srgbClr val="111111"/>
                </a:solidFill>
              </a:rPr>
              <a:t>Correcting dictation can lead to oral communication.</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5.</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can serve as an excellent review exercise.</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6.</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is psychologically powerful and challenging.</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7.</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fosters unconscious thinking in the new language.</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8.</a:t>
            </a:r>
            <a:r>
              <a:rPr lang="en" sz="700">
                <a:solidFill>
                  <a:srgbClr val="111111"/>
                </a:solidFill>
                <a:latin typeface="Times New Roman"/>
                <a:ea typeface="Times New Roman"/>
                <a:cs typeface="Times New Roman"/>
                <a:sym typeface="Times New Roman"/>
              </a:rPr>
              <a:t>       </a:t>
            </a:r>
            <a:r>
              <a:rPr b="1" lang="en" sz="1050">
                <a:solidFill>
                  <a:srgbClr val="111111"/>
                </a:solidFill>
              </a:rPr>
              <a:t>If the students do well, dictation is motivating. </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9.</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involves the whole class, no matter how large it is.</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a:t>
            </a:r>
            <a:r>
              <a:rPr b="1" lang="en" sz="1050">
                <a:solidFill>
                  <a:srgbClr val="111111"/>
                </a:solidFill>
              </a:rPr>
              <a:t>During and after the dictation, all the students are active.</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11.</a:t>
            </a:r>
            <a:r>
              <a:rPr lang="en" sz="700">
                <a:solidFill>
                  <a:srgbClr val="111111"/>
                </a:solidFill>
                <a:latin typeface="Times New Roman"/>
                <a:ea typeface="Times New Roman"/>
                <a:cs typeface="Times New Roman"/>
                <a:sym typeface="Times New Roman"/>
              </a:rPr>
              <a:t>   </a:t>
            </a:r>
            <a:r>
              <a:rPr b="1" lang="en" sz="1050">
                <a:solidFill>
                  <a:srgbClr val="111111"/>
                </a:solidFill>
              </a:rPr>
              <a:t>Correction can be done by the students.</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12.</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can be prepared for mixed ability groups.</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13.</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can be prepared for any level.</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14.</a:t>
            </a:r>
            <a:r>
              <a:rPr lang="en" sz="700">
                <a:solidFill>
                  <a:srgbClr val="111111"/>
                </a:solidFill>
                <a:latin typeface="Times New Roman"/>
                <a:ea typeface="Times New Roman"/>
                <a:cs typeface="Times New Roman"/>
                <a:sym typeface="Times New Roman"/>
              </a:rPr>
              <a:t>   </a:t>
            </a:r>
            <a:r>
              <a:rPr b="1" lang="en" sz="1050">
                <a:solidFill>
                  <a:srgbClr val="111111"/>
                </a:solidFill>
              </a:rPr>
              <a:t>The students, as well as the teacher, can get instant feedback (if the exercise is corrected immediately).</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15.</a:t>
            </a:r>
            <a:r>
              <a:rPr lang="en" sz="700">
                <a:solidFill>
                  <a:srgbClr val="111111"/>
                </a:solidFill>
                <a:latin typeface="Times New Roman"/>
                <a:ea typeface="Times New Roman"/>
                <a:cs typeface="Times New Roman"/>
                <a:sym typeface="Times New Roman"/>
              </a:rPr>
              <a:t>   </a:t>
            </a:r>
            <a:r>
              <a:rPr b="1" lang="en" sz="1050">
                <a:solidFill>
                  <a:srgbClr val="111111"/>
                </a:solidFill>
              </a:rPr>
              <a:t>The dictation passage can (and should) be completely prepared in advance (it also can be taped).</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16.</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can be administered quite effectively by an inexperienced teacher.</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17.</a:t>
            </a:r>
            <a:r>
              <a:rPr lang="en" sz="700">
                <a:solidFill>
                  <a:srgbClr val="111111"/>
                </a:solidFill>
                <a:latin typeface="Times New Roman"/>
                <a:ea typeface="Times New Roman"/>
                <a:cs typeface="Times New Roman"/>
                <a:sym typeface="Times New Roman"/>
              </a:rPr>
              <a:t>   </a:t>
            </a:r>
            <a:r>
              <a:rPr b="1" lang="en" sz="1050">
                <a:solidFill>
                  <a:srgbClr val="111111"/>
                </a:solidFill>
              </a:rPr>
              <a:t>While dictating, the teacher can move about, giving individual attention.</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18.</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exercises can pull the class together, for example, during those valuable first minutes.</a:t>
            </a:r>
            <a:endParaRPr b="1" sz="1050">
              <a:solidFill>
                <a:srgbClr val="111111"/>
              </a:solidFill>
            </a:endParaRPr>
          </a:p>
          <a:p>
            <a:pPr indent="0" lvl="0" marL="0" rtl="0" algn="just">
              <a:lnSpc>
                <a:spcPct val="115000"/>
              </a:lnSpc>
              <a:spcBef>
                <a:spcPts val="0"/>
              </a:spcBef>
              <a:spcAft>
                <a:spcPts val="0"/>
              </a:spcAft>
              <a:buClr>
                <a:srgbClr val="000000"/>
              </a:buClr>
              <a:buSzPts val="1100"/>
              <a:buFont typeface="Arial"/>
              <a:buNone/>
            </a:pPr>
            <a:r>
              <a:rPr lang="en" sz="1050">
                <a:solidFill>
                  <a:srgbClr val="111111"/>
                </a:solidFill>
              </a:rPr>
              <a:t>19.</a:t>
            </a:r>
            <a:r>
              <a:rPr lang="en" sz="700">
                <a:solidFill>
                  <a:srgbClr val="111111"/>
                </a:solidFill>
                <a:latin typeface="Times New Roman"/>
                <a:ea typeface="Times New Roman"/>
                <a:cs typeface="Times New Roman"/>
                <a:sym typeface="Times New Roman"/>
              </a:rPr>
              <a:t>   </a:t>
            </a:r>
            <a:r>
              <a:rPr b="1" lang="en" sz="1050">
                <a:solidFill>
                  <a:srgbClr val="111111"/>
                </a:solidFill>
              </a:rPr>
              <a:t>Dictation can provide access to interesting texts, by introducing a topic, for example, or summarizing it, as in a dicto-comp.</a:t>
            </a:r>
            <a:endParaRPr b="1" sz="1050">
              <a:solidFill>
                <a:srgbClr val="111111"/>
              </a:solidFill>
            </a:endParaRPr>
          </a:p>
          <a:p>
            <a:pPr indent="0" lvl="0" marL="0" rtl="0" algn="l">
              <a:spcBef>
                <a:spcPts val="0"/>
              </a:spcBef>
              <a:spcAft>
                <a:spcPts val="0"/>
              </a:spcAft>
              <a:buClr>
                <a:srgbClr val="000000"/>
              </a:buClr>
              <a:buSzPts val="1100"/>
              <a:buFont typeface="Arial"/>
              <a:buNone/>
            </a:pPr>
            <a:r>
              <a:t/>
            </a:r>
            <a:endParaRPr sz="1050"/>
          </a:p>
          <a:p>
            <a:pPr indent="0" lvl="0" marL="0" rtl="0" algn="l">
              <a:spcBef>
                <a:spcPts val="0"/>
              </a:spcBef>
              <a:spcAft>
                <a:spcPts val="0"/>
              </a:spcAft>
              <a:buClr>
                <a:srgbClr val="000000"/>
              </a:buClr>
              <a:buSzPts val="1100"/>
              <a:buFont typeface="Arial"/>
              <a:buNone/>
            </a:pPr>
            <a:r>
              <a:t/>
            </a:r>
            <a:endParaRPr b="1" sz="1050">
              <a:solidFill>
                <a:srgbClr val="EFEFEF"/>
              </a:solidFill>
              <a:highlight>
                <a:srgbClr val="000000"/>
              </a:highlight>
            </a:endParaRPr>
          </a:p>
          <a:p>
            <a:pPr indent="0" lvl="0" marL="0" rtl="0" algn="l">
              <a:spcBef>
                <a:spcPts val="0"/>
              </a:spcBef>
              <a:spcAft>
                <a:spcPts val="0"/>
              </a:spcAft>
              <a:buNone/>
            </a:pPr>
            <a:r>
              <a:t/>
            </a:r>
            <a:endParaRPr b="1" sz="1050">
              <a:solidFill>
                <a:srgbClr val="EFEFEF"/>
              </a:solidFill>
              <a:highlight>
                <a:srgbClr val="000000"/>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4b311eda79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4b311eda79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4b311eda79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4b311eda79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4b311eda79_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4b311eda79_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4e06723bf1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4e06723bf1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Clr>
                <a:srgbClr val="000000"/>
              </a:buClr>
              <a:buSzPts val="1100"/>
              <a:buFont typeface="Arial"/>
              <a:buNone/>
            </a:pPr>
            <a:r>
              <a:rPr lang="en" sz="1000" u="sng">
                <a:solidFill>
                  <a:schemeClr val="accent5"/>
                </a:solidFill>
                <a:hlinkClick r:id="rId2">
                  <a:extLst>
                    <a:ext uri="{A12FA001-AC4F-418D-AE19-62706E023703}">
                      <ahyp:hlinkClr val="tx"/>
                    </a:ext>
                  </a:extLst>
                </a:hlinkClick>
              </a:rPr>
              <a:t>https://www.google.com/search?q=writing+a+dictation&amp;rlz=1C1GCEA_enAZ832AZ832&amp;source=lnms&amp;tbm=isch&amp;sa=X&amp;ved=0ahUKEwi3qpW9-6HgAhWng1QKHfbqCBsQ_AUIDigB&amp;biw=1093&amp;bih=486#imgrc=CwFtbM6xWvXzKM</a:t>
            </a:r>
            <a:r>
              <a:rPr lang="en" sz="1000"/>
              <a:t>: </a:t>
            </a:r>
            <a:endParaRPr sz="1000"/>
          </a:p>
          <a:p>
            <a:pPr indent="0" lvl="0" marL="0" rtl="0" algn="l">
              <a:spcBef>
                <a:spcPts val="0"/>
              </a:spcBef>
              <a:spcAft>
                <a:spcPts val="0"/>
              </a:spcAft>
              <a:buNone/>
            </a:pPr>
            <a:r>
              <a:rPr lang="en"/>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4e2c7ac93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4e2c7ac93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4f335fa61b_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4f335fa61b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4e06723bf1_0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4e06723bf1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4f637c85e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4f637c85e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4f637c85ef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4f637c85ef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4f637c85ef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4f637c85ef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4f335fa61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4f335fa61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u="sng">
                <a:solidFill>
                  <a:schemeClr val="accent5"/>
                </a:solidFill>
                <a:hlinkClick r:id="rId2">
                  <a:extLst>
                    <a:ext uri="{A12FA001-AC4F-418D-AE19-62706E023703}">
                      <ahyp:hlinkClr val="tx"/>
                    </a:ext>
                  </a:extLst>
                </a:hlinkClick>
              </a:rPr>
              <a:t>https://www.google.com/search?q=running+dictation+method&amp;tbm=isch&amp;tbs=rimg:CdykPOgnN8NrIjg7bMFSAGLsYzZp_1SFh5Bh3SJAwtJXd_1msoQ2lLsHErJdkpWfytAYcy_1Hu8nyi-EynQ3MvTeALqbyoSCTtswVIAYuxjEQoN6g4kCyegKhIJNmn9IWHkGHcRyZeSdVqu-sAqEglIkDC0ld3-axGL7fLB1e5Z-yoSCShDaUuwcSslEfIm-_15l14F5KhIJ2SlZ_1K0BhzIRtcyLyzaBl8YqEgn8e7yfKL4TKRH_196P66LF6EyoSCdDcy9N4AupvEaDHuVBbWmzj&amp;tbo=u&amp;sa=X&amp;ved=2ahUKEwjHw7TKyKHgAhXtMewKHRgjDG4Q9C96BAgBEBs&amp;biw=1093&amp;bih=486&amp;dpr=1.25#imgrc=KENpS7BxKyXbXM</a:t>
            </a:r>
            <a:r>
              <a:rPr lang="en"/>
              <a:t>: </a:t>
            </a:r>
            <a:endParaRPr/>
          </a:p>
          <a:p>
            <a:pPr indent="0" lvl="0" marL="0" rtl="0" algn="l">
              <a:spcBef>
                <a:spcPts val="0"/>
              </a:spcBef>
              <a:spcAft>
                <a:spcPts val="0"/>
              </a:spcAft>
              <a:buNone/>
            </a:pPr>
            <a:r>
              <a:rPr lang="en"/>
              <a:t>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4f7885142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4f7885142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4f7885142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4f7885142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4f335fa61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4f335fa61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4e2c7ac93d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4e2c7ac93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800" u="sng">
                <a:solidFill>
                  <a:schemeClr val="accent5"/>
                </a:solidFill>
                <a:latin typeface="Merriweather"/>
                <a:ea typeface="Merriweather"/>
                <a:cs typeface="Merriweather"/>
                <a:sym typeface="Merriweather"/>
                <a:hlinkClick r:id="rId2">
                  <a:extLst>
                    <a:ext uri="{A12FA001-AC4F-418D-AE19-62706E023703}">
                      <ahyp:hlinkClr val="tx"/>
                    </a:ext>
                  </a:extLst>
                </a:hlinkClick>
              </a:rPr>
              <a:t>https://www.google.com/search?q=officer+takes+a+note+from+south+korean+president&amp;tbm=isch&amp;tbs=rimg:CY-zxbq6Km8rIjhz3uF7LGihUXSZ14eP3a2kW3kOXb35oDZgvzJUmUlmByKS67pOhoCJNKuxzJU9laKGtqzuHGoXMyoSCXPe4XssaKFREWLDl9QUhEw3KhIJdJnXh4_1draQRf6sJazXPmucqEglbeQ5dvfmgNhGOuR9vTS_1WHCoSCWC_1MlSZSWYHETfXVb-vplNXKhIJIpLruk6GgIkRPsFHREYyaSgqEgk0q7HMlT2VohFwzGm4B4OEFyoSCYa2rO4cahczEcxcHDsnZj7s&amp;tbo=u&amp;sa=X&amp;ved=2ahUKEwje0eKkuaTgAhUR_KQKHY60CocQ9C96BAgBEBs&amp;biw=1093&amp;bih=486&amp;dpr=1.25#imgrc=WjSzZTVHuHdlYM</a:t>
            </a:r>
            <a:r>
              <a:rPr lang="en" sz="800">
                <a:solidFill>
                  <a:schemeClr val="accent1"/>
                </a:solidFill>
                <a:latin typeface="Merriweather"/>
                <a:ea typeface="Merriweather"/>
                <a:cs typeface="Merriweather"/>
                <a:sym typeface="Merriweather"/>
              </a:rPr>
              <a:t>: </a:t>
            </a:r>
            <a:endParaRPr sz="800">
              <a:solidFill>
                <a:schemeClr val="accent1"/>
              </a:solidFill>
              <a:latin typeface="Merriweather"/>
              <a:ea typeface="Merriweather"/>
              <a:cs typeface="Merriweather"/>
              <a:sym typeface="Merriweather"/>
            </a:endParaRPr>
          </a:p>
          <a:p>
            <a:pPr indent="0" lvl="0" marL="0" rtl="0" algn="l">
              <a:spcBef>
                <a:spcPts val="0"/>
              </a:spcBef>
              <a:spcAft>
                <a:spcPts val="0"/>
              </a:spcAft>
              <a:buNone/>
            </a:pPr>
            <a:r>
              <a:rPr lang="en"/>
              <a:t>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4f7885142f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4f7885142f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4f7885142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4f7885142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4f637c85e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4f637c85e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4f637c85ef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4f637c85ef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4f637c85e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4f637c85e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4e06723bf1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4e06723bf1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4e2b6b0fae_4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4e2b6b0fae_4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503c69839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503c69839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accent2"/>
              </a:buClr>
              <a:buSzPts val="1300"/>
              <a:buChar char="●"/>
              <a:defRPr>
                <a:solidFill>
                  <a:schemeClr val="accent2"/>
                </a:solidFill>
              </a:defRPr>
            </a:lvl1pPr>
            <a:lvl2pPr indent="-298450" lvl="1" marL="914400" rtl="0">
              <a:spcBef>
                <a:spcPts val="1600"/>
              </a:spcBef>
              <a:spcAft>
                <a:spcPts val="0"/>
              </a:spcAft>
              <a:buClr>
                <a:schemeClr val="accent2"/>
              </a:buClr>
              <a:buSzPts val="1100"/>
              <a:buChar char="○"/>
              <a:defRPr>
                <a:solidFill>
                  <a:schemeClr val="accent2"/>
                </a:solidFill>
              </a:defRPr>
            </a:lvl2pPr>
            <a:lvl3pPr indent="-298450" lvl="2" marL="1371600" rtl="0">
              <a:spcBef>
                <a:spcPts val="1600"/>
              </a:spcBef>
              <a:spcAft>
                <a:spcPts val="0"/>
              </a:spcAft>
              <a:buClr>
                <a:schemeClr val="accent2"/>
              </a:buClr>
              <a:buSzPts val="1100"/>
              <a:buChar char="■"/>
              <a:defRPr>
                <a:solidFill>
                  <a:schemeClr val="accent2"/>
                </a:solidFill>
              </a:defRPr>
            </a:lvl3pPr>
            <a:lvl4pPr indent="-298450" lvl="3" marL="1828800" rtl="0">
              <a:spcBef>
                <a:spcPts val="1600"/>
              </a:spcBef>
              <a:spcAft>
                <a:spcPts val="0"/>
              </a:spcAft>
              <a:buClr>
                <a:schemeClr val="accent2"/>
              </a:buClr>
              <a:buSzPts val="1100"/>
              <a:buChar char="●"/>
              <a:defRPr>
                <a:solidFill>
                  <a:schemeClr val="accent2"/>
                </a:solidFill>
              </a:defRPr>
            </a:lvl4pPr>
            <a:lvl5pPr indent="-298450" lvl="4" marL="2286000" rtl="0">
              <a:spcBef>
                <a:spcPts val="1600"/>
              </a:spcBef>
              <a:spcAft>
                <a:spcPts val="0"/>
              </a:spcAft>
              <a:buClr>
                <a:schemeClr val="accent2"/>
              </a:buClr>
              <a:buSzPts val="1100"/>
              <a:buChar char="○"/>
              <a:defRPr>
                <a:solidFill>
                  <a:schemeClr val="accent2"/>
                </a:solidFill>
              </a:defRPr>
            </a:lvl5pPr>
            <a:lvl6pPr indent="-298450" lvl="5" marL="2743200" rtl="0">
              <a:spcBef>
                <a:spcPts val="1600"/>
              </a:spcBef>
              <a:spcAft>
                <a:spcPts val="0"/>
              </a:spcAft>
              <a:buClr>
                <a:schemeClr val="accent2"/>
              </a:buClr>
              <a:buSzPts val="1100"/>
              <a:buChar char="■"/>
              <a:defRPr>
                <a:solidFill>
                  <a:schemeClr val="accent2"/>
                </a:solidFill>
              </a:defRPr>
            </a:lvl6pPr>
            <a:lvl7pPr indent="-298450" lvl="6" marL="3200400" rtl="0">
              <a:spcBef>
                <a:spcPts val="1600"/>
              </a:spcBef>
              <a:spcAft>
                <a:spcPts val="0"/>
              </a:spcAft>
              <a:buClr>
                <a:schemeClr val="accent2"/>
              </a:buClr>
              <a:buSzPts val="1100"/>
              <a:buChar char="●"/>
              <a:defRPr>
                <a:solidFill>
                  <a:schemeClr val="accent2"/>
                </a:solidFill>
              </a:defRPr>
            </a:lvl7pPr>
            <a:lvl8pPr indent="-298450" lvl="7" marL="3657600" rtl="0">
              <a:spcBef>
                <a:spcPts val="1600"/>
              </a:spcBef>
              <a:spcAft>
                <a:spcPts val="0"/>
              </a:spcAft>
              <a:buClr>
                <a:schemeClr val="accent2"/>
              </a:buClr>
              <a:buSzPts val="1100"/>
              <a:buChar char="○"/>
              <a:defRPr>
                <a:solidFill>
                  <a:schemeClr val="accent2"/>
                </a:solidFill>
              </a:defRPr>
            </a:lvl8pPr>
            <a:lvl9pPr indent="-298450" lvl="8" marL="4114800" rtl="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2"/>
              </a:buClr>
              <a:buSzPts val="1600"/>
              <a:buNone/>
              <a:defRPr sz="1600">
                <a:solidFill>
                  <a:schemeClr val="accent2"/>
                </a:solidFill>
              </a:defRPr>
            </a:lvl1pPr>
            <a:lvl2pPr lvl="1" rtl="0">
              <a:lnSpc>
                <a:spcPct val="100000"/>
              </a:lnSpc>
              <a:spcBef>
                <a:spcPts val="0"/>
              </a:spcBef>
              <a:spcAft>
                <a:spcPts val="0"/>
              </a:spcAft>
              <a:buClr>
                <a:schemeClr val="accent2"/>
              </a:buClr>
              <a:buSzPts val="1600"/>
              <a:buNone/>
              <a:defRPr sz="1600">
                <a:solidFill>
                  <a:schemeClr val="accent2"/>
                </a:solidFill>
              </a:defRPr>
            </a:lvl2pPr>
            <a:lvl3pPr lvl="2" rtl="0">
              <a:lnSpc>
                <a:spcPct val="100000"/>
              </a:lnSpc>
              <a:spcBef>
                <a:spcPts val="0"/>
              </a:spcBef>
              <a:spcAft>
                <a:spcPts val="0"/>
              </a:spcAft>
              <a:buClr>
                <a:schemeClr val="accent2"/>
              </a:buClr>
              <a:buSzPts val="1600"/>
              <a:buNone/>
              <a:defRPr sz="1600">
                <a:solidFill>
                  <a:schemeClr val="accent2"/>
                </a:solidFill>
              </a:defRPr>
            </a:lvl3pPr>
            <a:lvl4pPr lvl="3" rtl="0">
              <a:lnSpc>
                <a:spcPct val="100000"/>
              </a:lnSpc>
              <a:spcBef>
                <a:spcPts val="0"/>
              </a:spcBef>
              <a:spcAft>
                <a:spcPts val="0"/>
              </a:spcAft>
              <a:buClr>
                <a:schemeClr val="accent2"/>
              </a:buClr>
              <a:buSzPts val="1600"/>
              <a:buNone/>
              <a:defRPr sz="1600">
                <a:solidFill>
                  <a:schemeClr val="accent2"/>
                </a:solidFill>
              </a:defRPr>
            </a:lvl4pPr>
            <a:lvl5pPr lvl="4" rtl="0">
              <a:lnSpc>
                <a:spcPct val="100000"/>
              </a:lnSpc>
              <a:spcBef>
                <a:spcPts val="0"/>
              </a:spcBef>
              <a:spcAft>
                <a:spcPts val="0"/>
              </a:spcAft>
              <a:buClr>
                <a:schemeClr val="accent2"/>
              </a:buClr>
              <a:buSzPts val="1600"/>
              <a:buNone/>
              <a:defRPr sz="1600">
                <a:solidFill>
                  <a:schemeClr val="accent2"/>
                </a:solidFill>
              </a:defRPr>
            </a:lvl5pPr>
            <a:lvl6pPr lvl="5" rtl="0">
              <a:lnSpc>
                <a:spcPct val="100000"/>
              </a:lnSpc>
              <a:spcBef>
                <a:spcPts val="0"/>
              </a:spcBef>
              <a:spcAft>
                <a:spcPts val="0"/>
              </a:spcAft>
              <a:buClr>
                <a:schemeClr val="accent2"/>
              </a:buClr>
              <a:buSzPts val="1600"/>
              <a:buNone/>
              <a:defRPr sz="1600">
                <a:solidFill>
                  <a:schemeClr val="accent2"/>
                </a:solidFill>
              </a:defRPr>
            </a:lvl6pPr>
            <a:lvl7pPr lvl="6" rtl="0">
              <a:lnSpc>
                <a:spcPct val="100000"/>
              </a:lnSpc>
              <a:spcBef>
                <a:spcPts val="0"/>
              </a:spcBef>
              <a:spcAft>
                <a:spcPts val="0"/>
              </a:spcAft>
              <a:buClr>
                <a:schemeClr val="accent2"/>
              </a:buClr>
              <a:buSzPts val="1600"/>
              <a:buNone/>
              <a:defRPr sz="1600">
                <a:solidFill>
                  <a:schemeClr val="accent2"/>
                </a:solidFill>
              </a:defRPr>
            </a:lvl7pPr>
            <a:lvl8pPr lvl="7" rtl="0">
              <a:lnSpc>
                <a:spcPct val="100000"/>
              </a:lnSpc>
              <a:spcBef>
                <a:spcPts val="0"/>
              </a:spcBef>
              <a:spcAft>
                <a:spcPts val="0"/>
              </a:spcAft>
              <a:buClr>
                <a:schemeClr val="accent2"/>
              </a:buClr>
              <a:buSzPts val="1600"/>
              <a:buNone/>
              <a:defRPr sz="1600">
                <a:solidFill>
                  <a:schemeClr val="accent2"/>
                </a:solidFill>
              </a:defRPr>
            </a:lvl8pPr>
            <a:lvl9pPr lvl="8" rtl="0">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0000"/>
              <a:buNone/>
              <a:defRPr sz="10000">
                <a:solidFill>
                  <a:schemeClr val="lt1"/>
                </a:solidFill>
              </a:defRPr>
            </a:lvl1pPr>
            <a:lvl2pPr lvl="1" rtl="0">
              <a:spcBef>
                <a:spcPts val="0"/>
              </a:spcBef>
              <a:spcAft>
                <a:spcPts val="0"/>
              </a:spcAft>
              <a:buClr>
                <a:schemeClr val="lt1"/>
              </a:buClr>
              <a:buSzPts val="10000"/>
              <a:buNone/>
              <a:defRPr sz="10000">
                <a:solidFill>
                  <a:schemeClr val="lt1"/>
                </a:solidFill>
              </a:defRPr>
            </a:lvl2pPr>
            <a:lvl3pPr lvl="2" rtl="0">
              <a:spcBef>
                <a:spcPts val="0"/>
              </a:spcBef>
              <a:spcAft>
                <a:spcPts val="0"/>
              </a:spcAft>
              <a:buClr>
                <a:schemeClr val="lt1"/>
              </a:buClr>
              <a:buSzPts val="10000"/>
              <a:buNone/>
              <a:defRPr sz="10000">
                <a:solidFill>
                  <a:schemeClr val="lt1"/>
                </a:solidFill>
              </a:defRPr>
            </a:lvl3pPr>
            <a:lvl4pPr lvl="3" rtl="0">
              <a:spcBef>
                <a:spcPts val="0"/>
              </a:spcBef>
              <a:spcAft>
                <a:spcPts val="0"/>
              </a:spcAft>
              <a:buClr>
                <a:schemeClr val="lt1"/>
              </a:buClr>
              <a:buSzPts val="10000"/>
              <a:buNone/>
              <a:defRPr sz="10000">
                <a:solidFill>
                  <a:schemeClr val="lt1"/>
                </a:solidFill>
              </a:defRPr>
            </a:lvl4pPr>
            <a:lvl5pPr lvl="4" rtl="0">
              <a:spcBef>
                <a:spcPts val="0"/>
              </a:spcBef>
              <a:spcAft>
                <a:spcPts val="0"/>
              </a:spcAft>
              <a:buClr>
                <a:schemeClr val="lt1"/>
              </a:buClr>
              <a:buSzPts val="10000"/>
              <a:buNone/>
              <a:defRPr sz="10000">
                <a:solidFill>
                  <a:schemeClr val="lt1"/>
                </a:solidFill>
              </a:defRPr>
            </a:lvl5pPr>
            <a:lvl6pPr lvl="5" rtl="0">
              <a:spcBef>
                <a:spcPts val="0"/>
              </a:spcBef>
              <a:spcAft>
                <a:spcPts val="0"/>
              </a:spcAft>
              <a:buClr>
                <a:schemeClr val="lt1"/>
              </a:buClr>
              <a:buSzPts val="10000"/>
              <a:buNone/>
              <a:defRPr sz="10000">
                <a:solidFill>
                  <a:schemeClr val="lt1"/>
                </a:solidFill>
              </a:defRPr>
            </a:lvl6pPr>
            <a:lvl7pPr lvl="6" rtl="0">
              <a:spcBef>
                <a:spcPts val="0"/>
              </a:spcBef>
              <a:spcAft>
                <a:spcPts val="0"/>
              </a:spcAft>
              <a:buClr>
                <a:schemeClr val="lt1"/>
              </a:buClr>
              <a:buSzPts val="10000"/>
              <a:buNone/>
              <a:defRPr sz="10000">
                <a:solidFill>
                  <a:schemeClr val="lt1"/>
                </a:solidFill>
              </a:defRPr>
            </a:lvl7pPr>
            <a:lvl8pPr lvl="7" rtl="0">
              <a:spcBef>
                <a:spcPts val="0"/>
              </a:spcBef>
              <a:spcAft>
                <a:spcPts val="0"/>
              </a:spcAft>
              <a:buClr>
                <a:schemeClr val="lt1"/>
              </a:buClr>
              <a:buSzPts val="10000"/>
              <a:buNone/>
              <a:defRPr sz="10000">
                <a:solidFill>
                  <a:schemeClr val="lt1"/>
                </a:solidFill>
              </a:defRPr>
            </a:lvl8pPr>
            <a:lvl9pPr lvl="8" rtl="0">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accent2"/>
              </a:buClr>
              <a:buSzPts val="1300"/>
              <a:buChar char="●"/>
              <a:defRPr>
                <a:solidFill>
                  <a:schemeClr val="accent2"/>
                </a:solidFill>
              </a:defRPr>
            </a:lvl1pPr>
            <a:lvl2pPr indent="-298450" lvl="1" marL="914400" rtl="0">
              <a:spcBef>
                <a:spcPts val="1600"/>
              </a:spcBef>
              <a:spcAft>
                <a:spcPts val="0"/>
              </a:spcAft>
              <a:buClr>
                <a:schemeClr val="accent2"/>
              </a:buClr>
              <a:buSzPts val="1100"/>
              <a:buChar char="○"/>
              <a:defRPr>
                <a:solidFill>
                  <a:schemeClr val="accent2"/>
                </a:solidFill>
              </a:defRPr>
            </a:lvl2pPr>
            <a:lvl3pPr indent="-298450" lvl="2" marL="1371600" rtl="0">
              <a:spcBef>
                <a:spcPts val="1600"/>
              </a:spcBef>
              <a:spcAft>
                <a:spcPts val="0"/>
              </a:spcAft>
              <a:buClr>
                <a:schemeClr val="accent2"/>
              </a:buClr>
              <a:buSzPts val="1100"/>
              <a:buChar char="■"/>
              <a:defRPr>
                <a:solidFill>
                  <a:schemeClr val="accent2"/>
                </a:solidFill>
              </a:defRPr>
            </a:lvl3pPr>
            <a:lvl4pPr indent="-298450" lvl="3" marL="1828800" rtl="0">
              <a:spcBef>
                <a:spcPts val="1600"/>
              </a:spcBef>
              <a:spcAft>
                <a:spcPts val="0"/>
              </a:spcAft>
              <a:buClr>
                <a:schemeClr val="accent2"/>
              </a:buClr>
              <a:buSzPts val="1100"/>
              <a:buChar char="●"/>
              <a:defRPr>
                <a:solidFill>
                  <a:schemeClr val="accent2"/>
                </a:solidFill>
              </a:defRPr>
            </a:lvl4pPr>
            <a:lvl5pPr indent="-298450" lvl="4" marL="2286000" rtl="0">
              <a:spcBef>
                <a:spcPts val="1600"/>
              </a:spcBef>
              <a:spcAft>
                <a:spcPts val="0"/>
              </a:spcAft>
              <a:buClr>
                <a:schemeClr val="accent2"/>
              </a:buClr>
              <a:buSzPts val="1100"/>
              <a:buChar char="○"/>
              <a:defRPr>
                <a:solidFill>
                  <a:schemeClr val="accent2"/>
                </a:solidFill>
              </a:defRPr>
            </a:lvl5pPr>
            <a:lvl6pPr indent="-298450" lvl="5" marL="2743200" rtl="0">
              <a:spcBef>
                <a:spcPts val="1600"/>
              </a:spcBef>
              <a:spcAft>
                <a:spcPts val="0"/>
              </a:spcAft>
              <a:buClr>
                <a:schemeClr val="accent2"/>
              </a:buClr>
              <a:buSzPts val="1100"/>
              <a:buChar char="■"/>
              <a:defRPr>
                <a:solidFill>
                  <a:schemeClr val="accent2"/>
                </a:solidFill>
              </a:defRPr>
            </a:lvl6pPr>
            <a:lvl7pPr indent="-298450" lvl="6" marL="3200400" rtl="0">
              <a:spcBef>
                <a:spcPts val="1600"/>
              </a:spcBef>
              <a:spcAft>
                <a:spcPts val="0"/>
              </a:spcAft>
              <a:buClr>
                <a:schemeClr val="accent2"/>
              </a:buClr>
              <a:buSzPts val="1100"/>
              <a:buChar char="●"/>
              <a:defRPr>
                <a:solidFill>
                  <a:schemeClr val="accent2"/>
                </a:solidFill>
              </a:defRPr>
            </a:lvl7pPr>
            <a:lvl8pPr indent="-298450" lvl="7" marL="3657600" rtl="0">
              <a:spcBef>
                <a:spcPts val="1600"/>
              </a:spcBef>
              <a:spcAft>
                <a:spcPts val="0"/>
              </a:spcAft>
              <a:buClr>
                <a:schemeClr val="accent2"/>
              </a:buClr>
              <a:buSzPts val="1100"/>
              <a:buChar char="○"/>
              <a:defRPr>
                <a:solidFill>
                  <a:schemeClr val="accent2"/>
                </a:solidFill>
              </a:defRPr>
            </a:lvl8pPr>
            <a:lvl9pPr indent="-298450" lvl="8" marL="4114800" rtl="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rtl="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Roboto"/>
                <a:ea typeface="Roboto"/>
                <a:cs typeface="Roboto"/>
                <a:sym typeface="Roboto"/>
              </a:defRPr>
            </a:lvl1pPr>
            <a:lvl2pPr lvl="1" rtl="0" algn="r">
              <a:buNone/>
              <a:defRPr sz="1000">
                <a:solidFill>
                  <a:schemeClr val="dk2"/>
                </a:solidFill>
                <a:latin typeface="Roboto"/>
                <a:ea typeface="Roboto"/>
                <a:cs typeface="Roboto"/>
                <a:sym typeface="Roboto"/>
              </a:defRPr>
            </a:lvl2pPr>
            <a:lvl3pPr lvl="2" rtl="0" algn="r">
              <a:buNone/>
              <a:defRPr sz="1000">
                <a:solidFill>
                  <a:schemeClr val="dk2"/>
                </a:solidFill>
                <a:latin typeface="Roboto"/>
                <a:ea typeface="Roboto"/>
                <a:cs typeface="Roboto"/>
                <a:sym typeface="Roboto"/>
              </a:defRPr>
            </a:lvl3pPr>
            <a:lvl4pPr lvl="3" rtl="0" algn="r">
              <a:buNone/>
              <a:defRPr sz="1000">
                <a:solidFill>
                  <a:schemeClr val="dk2"/>
                </a:solidFill>
                <a:latin typeface="Roboto"/>
                <a:ea typeface="Roboto"/>
                <a:cs typeface="Roboto"/>
                <a:sym typeface="Roboto"/>
              </a:defRPr>
            </a:lvl4pPr>
            <a:lvl5pPr lvl="4" rtl="0" algn="r">
              <a:buNone/>
              <a:defRPr sz="1000">
                <a:solidFill>
                  <a:schemeClr val="dk2"/>
                </a:solidFill>
                <a:latin typeface="Roboto"/>
                <a:ea typeface="Roboto"/>
                <a:cs typeface="Roboto"/>
                <a:sym typeface="Roboto"/>
              </a:defRPr>
            </a:lvl5pPr>
            <a:lvl6pPr lvl="5" rtl="0" algn="r">
              <a:buNone/>
              <a:defRPr sz="1000">
                <a:solidFill>
                  <a:schemeClr val="dk2"/>
                </a:solidFill>
                <a:latin typeface="Roboto"/>
                <a:ea typeface="Roboto"/>
                <a:cs typeface="Roboto"/>
                <a:sym typeface="Roboto"/>
              </a:defRPr>
            </a:lvl6pPr>
            <a:lvl7pPr lvl="6" rtl="0" algn="r">
              <a:buNone/>
              <a:defRPr sz="1000">
                <a:solidFill>
                  <a:schemeClr val="dk2"/>
                </a:solidFill>
                <a:latin typeface="Roboto"/>
                <a:ea typeface="Roboto"/>
                <a:cs typeface="Roboto"/>
                <a:sym typeface="Roboto"/>
              </a:defRPr>
            </a:lvl7pPr>
            <a:lvl8pPr lvl="7" rtl="0" algn="r">
              <a:buNone/>
              <a:defRPr sz="1000">
                <a:solidFill>
                  <a:schemeClr val="dk2"/>
                </a:solidFill>
                <a:latin typeface="Roboto"/>
                <a:ea typeface="Roboto"/>
                <a:cs typeface="Roboto"/>
                <a:sym typeface="Roboto"/>
              </a:defRPr>
            </a:lvl8pPr>
            <a:lvl9pPr lvl="8" rtl="0"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www.youtube.com/watch?v=HcjOVJTSmdI" TargetMode="External"/><Relationship Id="rId4" Type="http://schemas.openxmlformats.org/officeDocument/2006/relationships/image" Target="../media/image8.jpg"/></Relationships>
</file>

<file path=ppt/slides/_rels/slide34.xml.rels><?xml version="1.0" encoding="UTF-8" standalone="yes"?><Relationships xmlns="http://schemas.openxmlformats.org/package/2006/relationships"><Relationship Id="rId11" Type="http://schemas.openxmlformats.org/officeDocument/2006/relationships/hyperlink" Target="https://aliceleung.net/2014/04/13/running-to-read-write-listen-and-speak/" TargetMode="External"/><Relationship Id="rId10" Type="http://schemas.openxmlformats.org/officeDocument/2006/relationships/hyperlink" Target="https://books.google.az/books?id=vsJGRCZEePAC&amp;printsec=frontcover&amp;source=gbs_ge_summary_r&amp;cad=0#v=onepage&amp;q&amp;f=false" TargetMode="External"/><Relationship Id="rId13" Type="http://schemas.openxmlformats.org/officeDocument/2006/relationships/hyperlink" Target="http://etwinaldrinnugroho.blogspot.com/2013/06/dictation-method.html" TargetMode="External"/><Relationship Id="rId12" Type="http://schemas.openxmlformats.org/officeDocument/2006/relationships/hyperlink" Target="https://www.youtube.com/watch?v=C129tL7ka4s" TargetMode="External"/><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egitimevreni.com/genel/dikte-calismasi-nedir.html" TargetMode="External"/><Relationship Id="rId4" Type="http://schemas.openxmlformats.org/officeDocument/2006/relationships/hyperlink" Target="http://www.onestopenglish.com/methodology/ask-the-experts/methodology-questions/methodology-using-dictation-in-english-language-teaching/146383.article" TargetMode="External"/><Relationship Id="rId9" Type="http://schemas.openxmlformats.org/officeDocument/2006/relationships/hyperlink" Target="https://www.teachingenglish.org.uk/article/using-dictation" TargetMode="External"/><Relationship Id="rId15" Type="http://schemas.openxmlformats.org/officeDocument/2006/relationships/hyperlink" Target="https://frenchteachernet.blogspot.com/2017/03/different-ways-of-doing-dictation.html" TargetMode="External"/><Relationship Id="rId14" Type="http://schemas.openxmlformats.org/officeDocument/2006/relationships/hyperlink" Target="http://www.sylvanlearning.com/blog/index.php/10-tips-for-practicing-dictation-with-kids/" TargetMode="External"/><Relationship Id="rId17" Type="http://schemas.openxmlformats.org/officeDocument/2006/relationships/hyperlink" Target="http://www.rajclassroom.com/2018/08/mutual-dictation-integrative-reading.html" TargetMode="External"/><Relationship Id="rId16" Type="http://schemas.openxmlformats.org/officeDocument/2006/relationships/hyperlink" Target="https://www.youtube.com/watch?v=HcjOVJTSmdI" TargetMode="External"/><Relationship Id="rId5" Type="http://schemas.openxmlformats.org/officeDocument/2006/relationships/hyperlink" Target="https://www.myenglishpages.com/blog/why-dictation/" TargetMode="External"/><Relationship Id="rId19" Type="http://schemas.openxmlformats.org/officeDocument/2006/relationships/hyperlink" Target="https://edebiyyatdunyasi.files.wordpress.com/2016/04/imla-yazilarin-teshihi-tecrubesinden.pdf" TargetMode="External"/><Relationship Id="rId6" Type="http://schemas.openxmlformats.org/officeDocument/2006/relationships/hyperlink" Target="https://www.azleks.az/" TargetMode="External"/><Relationship Id="rId18" Type="http://schemas.openxmlformats.org/officeDocument/2006/relationships/hyperlink" Target="https://www.tefl.net/esl-activities/dictation.htm" TargetMode="External"/><Relationship Id="rId7" Type="http://schemas.openxmlformats.org/officeDocument/2006/relationships/hyperlink" Target="http://www.onestopenglish.com/methodology/teaching-tips/skills-work/skills-dictation-for-teaching-english/146617.article" TargetMode="External"/><Relationship Id="rId8" Type="http://schemas.openxmlformats.org/officeDocument/2006/relationships/hyperlink" Target="http://repository.radenintan.ac.id/3071/1/A_Thesis_Full.pdf"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mailto:gulnarahmadova85@gmail.com" TargetMode="External"/><Relationship Id="rId4" Type="http://schemas.openxmlformats.org/officeDocument/2006/relationships/hyperlink" Target="mailto:gulnarahmadova85@gmail.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200950" y="10958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İmla - fəaliyyət növü kimi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Təlim nəticəsi</a:t>
            </a:r>
            <a:endParaRPr/>
          </a:p>
        </p:txBody>
      </p:sp>
      <p:sp>
        <p:nvSpPr>
          <p:cNvPr id="70" name="Google Shape;70;p14"/>
          <p:cNvSpPr txBox="1"/>
          <p:nvPr>
            <p:ph idx="1" type="subTitle"/>
          </p:nvPr>
        </p:nvSpPr>
        <p:spPr>
          <a:xfrm>
            <a:off x="311700" y="1878548"/>
            <a:ext cx="7531200" cy="8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000000"/>
                </a:solidFill>
              </a:rPr>
              <a:t>İmlanın təşkil edilməsində yeni texnikalar ilə tanış olacaq və tətbiq edəcək </a:t>
            </a:r>
            <a:endParaRPr sz="240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3600">
              <a:latin typeface="Times New Roman"/>
              <a:ea typeface="Times New Roman"/>
              <a:cs typeface="Times New Roman"/>
              <a:sym typeface="Times New Roman"/>
            </a:endParaRPr>
          </a:p>
          <a:p>
            <a:pPr indent="0" lvl="0" marL="0" rtl="0" algn="l">
              <a:spcBef>
                <a:spcPts val="0"/>
              </a:spcBef>
              <a:spcAft>
                <a:spcPts val="0"/>
              </a:spcAft>
              <a:buNone/>
            </a:pPr>
            <a:r>
              <a:rPr lang="en" sz="3600">
                <a:latin typeface="Times New Roman"/>
                <a:ea typeface="Times New Roman"/>
                <a:cs typeface="Times New Roman"/>
                <a:sym typeface="Times New Roman"/>
              </a:rPr>
              <a:t>     </a:t>
            </a:r>
            <a:endParaRPr sz="3600">
              <a:latin typeface="Times New Roman"/>
              <a:ea typeface="Times New Roman"/>
              <a:cs typeface="Times New Roman"/>
              <a:sym typeface="Times New Roman"/>
            </a:endParaRPr>
          </a:p>
          <a:p>
            <a:pPr indent="0" lvl="0" marL="0" rtl="0" algn="l">
              <a:spcBef>
                <a:spcPts val="0"/>
              </a:spcBef>
              <a:spcAft>
                <a:spcPts val="0"/>
              </a:spcAft>
              <a:buNone/>
            </a:pPr>
            <a:r>
              <a:rPr lang="en" sz="3600">
                <a:latin typeface="Times New Roman"/>
                <a:ea typeface="Times New Roman"/>
                <a:cs typeface="Times New Roman"/>
                <a:sym typeface="Times New Roman"/>
              </a:rPr>
              <a:t>       İmla nədir?</a:t>
            </a:r>
            <a:endParaRPr sz="3600">
              <a:latin typeface="Times New Roman"/>
              <a:ea typeface="Times New Roman"/>
              <a:cs typeface="Times New Roman"/>
              <a:sym typeface="Times New Roman"/>
            </a:endParaRPr>
          </a:p>
        </p:txBody>
      </p:sp>
      <p:sp>
        <p:nvSpPr>
          <p:cNvPr id="76" name="Google Shape;76;p15"/>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sz="1000">
              <a:latin typeface="Times New Roman"/>
              <a:ea typeface="Times New Roman"/>
              <a:cs typeface="Times New Roman"/>
              <a:sym typeface="Times New Roman"/>
            </a:endParaRPr>
          </a:p>
        </p:txBody>
      </p:sp>
      <p:pic>
        <p:nvPicPr>
          <p:cNvPr id="77" name="Google Shape;77;p15"/>
          <p:cNvPicPr preferRelativeResize="0"/>
          <p:nvPr/>
        </p:nvPicPr>
        <p:blipFill>
          <a:blip r:embed="rId3">
            <a:alphaModFix/>
          </a:blip>
          <a:stretch>
            <a:fillRect/>
          </a:stretch>
        </p:blipFill>
        <p:spPr>
          <a:xfrm>
            <a:off x="4602575" y="500925"/>
            <a:ext cx="3945975" cy="42629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76"/>
                                        </p:tgtEl>
                                        <p:attrNameLst>
                                          <p:attrName>style.visibility</p:attrName>
                                        </p:attrNameLst>
                                      </p:cBhvr>
                                      <p:to>
                                        <p:strVal val="visible"/>
                                      </p:to>
                                    </p:set>
                                    <p:anim calcmode="lin" valueType="num">
                                      <p:cBhvr additive="base">
                                        <p:cTn dur="1000"/>
                                        <p:tgtEl>
                                          <p:spTgt spid="7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539725"/>
            <a:ext cx="8520600" cy="4147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400">
                <a:solidFill>
                  <a:schemeClr val="dk2"/>
                </a:solidFill>
                <a:latin typeface="Times New Roman"/>
                <a:ea typeface="Times New Roman"/>
                <a:cs typeface="Times New Roman"/>
                <a:sym typeface="Times New Roman"/>
              </a:rPr>
              <a:t>İmla - hər bir ədəbi dil üçün qəbul edilmiş vahid və düzgün yazı sistemidir.</a:t>
            </a:r>
            <a:endParaRPr sz="2400">
              <a:solidFill>
                <a:schemeClr val="dk2"/>
              </a:solidFill>
              <a:latin typeface="Times New Roman"/>
              <a:ea typeface="Times New Roman"/>
              <a:cs typeface="Times New Roman"/>
              <a:sym typeface="Times New Roman"/>
            </a:endParaRPr>
          </a:p>
          <a:p>
            <a:pPr indent="0" lvl="0" marL="0" rtl="0" algn="l">
              <a:lnSpc>
                <a:spcPct val="115000"/>
              </a:lnSpc>
              <a:spcBef>
                <a:spcPts val="1600"/>
              </a:spcBef>
              <a:spcAft>
                <a:spcPts val="0"/>
              </a:spcAft>
              <a:buNone/>
            </a:pPr>
            <a:r>
              <a:rPr lang="en" sz="2400">
                <a:solidFill>
                  <a:schemeClr val="dk2"/>
                </a:solidFill>
                <a:latin typeface="Times New Roman"/>
                <a:ea typeface="Times New Roman"/>
                <a:cs typeface="Times New Roman"/>
                <a:sym typeface="Times New Roman"/>
              </a:rPr>
              <a:t>İmla - şagirdlərə orfoqrafiya vərdişlərini və savadlı yazmağı öyrətmək məqsədi ilə onlara deyilərək yazdırılan yazı işidir.</a:t>
            </a:r>
            <a:endParaRPr sz="2400">
              <a:solidFill>
                <a:schemeClr val="dk2"/>
              </a:solidFill>
              <a:latin typeface="Times New Roman"/>
              <a:ea typeface="Times New Roman"/>
              <a:cs typeface="Times New Roman"/>
              <a:sym typeface="Times New Roman"/>
            </a:endParaRPr>
          </a:p>
          <a:p>
            <a:pPr indent="0" lvl="0" marL="0" rtl="0" algn="l">
              <a:lnSpc>
                <a:spcPct val="115000"/>
              </a:lnSpc>
              <a:spcBef>
                <a:spcPts val="1600"/>
              </a:spcBef>
              <a:spcAft>
                <a:spcPts val="0"/>
              </a:spcAft>
              <a:buClr>
                <a:srgbClr val="000000"/>
              </a:buClr>
              <a:buSzPts val="1100"/>
              <a:buFont typeface="Arial"/>
              <a:buNone/>
            </a:pPr>
            <a:r>
              <a:t/>
            </a:r>
            <a:endParaRPr sz="2400">
              <a:solidFill>
                <a:schemeClr val="dk2"/>
              </a:solidFill>
              <a:latin typeface="Times New Roman"/>
              <a:ea typeface="Times New Roman"/>
              <a:cs typeface="Times New Roman"/>
              <a:sym typeface="Times New Roman"/>
            </a:endParaRPr>
          </a:p>
          <a:p>
            <a:pPr indent="0" lvl="0" marL="0" rtl="0" algn="l">
              <a:lnSpc>
                <a:spcPct val="115000"/>
              </a:lnSpc>
              <a:spcBef>
                <a:spcPts val="1600"/>
              </a:spcBef>
              <a:spcAft>
                <a:spcPts val="0"/>
              </a:spcAft>
              <a:buClr>
                <a:srgbClr val="000000"/>
              </a:buClr>
              <a:buSzPts val="1100"/>
              <a:buFont typeface="Arial"/>
              <a:buNone/>
            </a:pPr>
            <a:r>
              <a:rPr lang="en" sz="2400">
                <a:solidFill>
                  <a:schemeClr val="dk2"/>
                </a:solidFill>
                <a:latin typeface="Times New Roman"/>
                <a:ea typeface="Times New Roman"/>
                <a:cs typeface="Times New Roman"/>
                <a:sym typeface="Times New Roman"/>
              </a:rPr>
              <a:t>İmla - fəal-interaktiv fəaliyyət növüdür</a:t>
            </a:r>
            <a:endParaRPr sz="2400">
              <a:solidFill>
                <a:schemeClr val="dk2"/>
              </a:solidFill>
              <a:latin typeface="Times New Roman"/>
              <a:ea typeface="Times New Roman"/>
              <a:cs typeface="Times New Roman"/>
              <a:sym typeface="Times New Roman"/>
            </a:endParaRPr>
          </a:p>
          <a:p>
            <a:pPr indent="0" lvl="0" marL="0" rtl="0" algn="l">
              <a:spcBef>
                <a:spcPts val="1600"/>
              </a:spcBef>
              <a:spcAft>
                <a:spcPts val="0"/>
              </a:spcAft>
              <a:buNone/>
            </a:pPr>
            <a:r>
              <a:t/>
            </a:r>
            <a:endParaRPr/>
          </a:p>
        </p:txBody>
      </p:sp>
      <p:pic>
        <p:nvPicPr>
          <p:cNvPr id="83" name="Google Shape;83;p16"/>
          <p:cNvPicPr preferRelativeResize="0"/>
          <p:nvPr/>
        </p:nvPicPr>
        <p:blipFill>
          <a:blip r:embed="rId3">
            <a:alphaModFix/>
          </a:blip>
          <a:stretch>
            <a:fillRect/>
          </a:stretch>
        </p:blipFill>
        <p:spPr>
          <a:xfrm>
            <a:off x="5309025" y="2691300"/>
            <a:ext cx="3686325" cy="245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0" st="0"/>
                                            </p:txEl>
                                          </p:spTgt>
                                        </p:tgtEl>
                                        <p:attrNameLst>
                                          <p:attrName>style.visibility</p:attrName>
                                        </p:attrNameLst>
                                      </p:cBhvr>
                                      <p:to>
                                        <p:strVal val="visible"/>
                                      </p:to>
                                    </p:set>
                                    <p:animEffect filter="fade" transition="in">
                                      <p:cBhvr>
                                        <p:cTn dur="1000"/>
                                        <p:tgtEl>
                                          <p:spTgt spid="8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1" st="1"/>
                                            </p:txEl>
                                          </p:spTgt>
                                        </p:tgtEl>
                                        <p:attrNameLst>
                                          <p:attrName>style.visibility</p:attrName>
                                        </p:attrNameLst>
                                      </p:cBhvr>
                                      <p:to>
                                        <p:strVal val="visible"/>
                                      </p:to>
                                    </p:set>
                                    <p:animEffect filter="fade" transition="in">
                                      <p:cBhvr>
                                        <p:cTn dur="1000"/>
                                        <p:tgtEl>
                                          <p:spTgt spid="8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2" st="2"/>
                                            </p:txEl>
                                          </p:spTgt>
                                        </p:tgtEl>
                                        <p:attrNameLst>
                                          <p:attrName>style.visibility</p:attrName>
                                        </p:attrNameLst>
                                      </p:cBhvr>
                                      <p:to>
                                        <p:strVal val="visible"/>
                                      </p:to>
                                    </p:set>
                                    <p:animEffect filter="fade" transition="in">
                                      <p:cBhvr>
                                        <p:cTn dur="1000"/>
                                        <p:tgtEl>
                                          <p:spTgt spid="8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3" st="3"/>
                                            </p:txEl>
                                          </p:spTgt>
                                        </p:tgtEl>
                                        <p:attrNameLst>
                                          <p:attrName>style.visibility</p:attrName>
                                        </p:attrNameLst>
                                      </p:cBhvr>
                                      <p:to>
                                        <p:strVal val="visible"/>
                                      </p:to>
                                    </p:set>
                                    <p:animEffect filter="fade" transition="in">
                                      <p:cBhvr>
                                        <p:cTn dur="1000"/>
                                        <p:tgtEl>
                                          <p:spTgt spid="8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xEl>
                                              <p:pRg end="4" st="4"/>
                                            </p:txEl>
                                          </p:spTgt>
                                        </p:tgtEl>
                                        <p:attrNameLst>
                                          <p:attrName>style.visibility</p:attrName>
                                        </p:attrNameLst>
                                      </p:cBhvr>
                                      <p:to>
                                        <p:strVal val="visible"/>
                                      </p:to>
                                    </p:set>
                                    <p:animEffect filter="fade" transition="in">
                                      <p:cBhvr>
                                        <p:cTn dur="1000"/>
                                        <p:tgtEl>
                                          <p:spTgt spid="8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92175" y="1417900"/>
            <a:ext cx="8520600" cy="1282500"/>
          </a:xfrm>
          <a:prstGeom prst="rect">
            <a:avLst/>
          </a:prstGeom>
        </p:spPr>
        <p:txBody>
          <a:bodyPr anchorCtr="0" anchor="t" bIns="91425" lIns="91425" spcFirstLastPara="1" rIns="91425" wrap="square" tIns="91425">
            <a:noAutofit/>
          </a:bodyPr>
          <a:lstStyle/>
          <a:p>
            <a:pPr indent="-457200" lvl="0" marL="457200" rtl="0" algn="l">
              <a:spcBef>
                <a:spcPts val="0"/>
              </a:spcBef>
              <a:spcAft>
                <a:spcPts val="0"/>
              </a:spcAft>
              <a:buSzPts val="3600"/>
              <a:buChar char="●"/>
            </a:pPr>
            <a:r>
              <a:rPr lang="en"/>
              <a:t>İmlanı kim diktə etsin?</a:t>
            </a:r>
            <a:endParaRPr/>
          </a:p>
          <a:p>
            <a:pPr indent="-457200" lvl="0" marL="457200" rtl="0" algn="l">
              <a:spcBef>
                <a:spcPts val="0"/>
              </a:spcBef>
              <a:spcAft>
                <a:spcPts val="0"/>
              </a:spcAft>
              <a:buSzPts val="3600"/>
              <a:buChar char="●"/>
            </a:pPr>
            <a:r>
              <a:rPr lang="en"/>
              <a:t>Mətni kim seçsin?</a:t>
            </a:r>
            <a:endParaRPr/>
          </a:p>
          <a:p>
            <a:pPr indent="-457200" lvl="0" marL="457200" rtl="0" algn="l">
              <a:spcBef>
                <a:spcPts val="0"/>
              </a:spcBef>
              <a:spcAft>
                <a:spcPts val="0"/>
              </a:spcAft>
              <a:buSzPts val="3600"/>
              <a:buChar char="●"/>
            </a:pPr>
            <a:r>
              <a:rPr lang="en"/>
              <a:t>Səhvləri kim yoxlasın?</a:t>
            </a:r>
            <a:endParaRPr/>
          </a:p>
          <a:p>
            <a:pPr indent="0" lvl="0" marL="457200" rtl="0" algn="l">
              <a:spcBef>
                <a:spcPts val="0"/>
              </a:spcBef>
              <a:spcAft>
                <a:spcPts val="0"/>
              </a:spcAft>
              <a:buNone/>
            </a:pPr>
            <a:r>
              <a:t/>
            </a:r>
            <a:endParaRPr/>
          </a:p>
        </p:txBody>
      </p:sp>
      <p:pic>
        <p:nvPicPr>
          <p:cNvPr id="89" name="Google Shape;89;p17"/>
          <p:cNvPicPr preferRelativeResize="0"/>
          <p:nvPr/>
        </p:nvPicPr>
        <p:blipFill>
          <a:blip r:embed="rId3">
            <a:alphaModFix/>
          </a:blip>
          <a:stretch>
            <a:fillRect/>
          </a:stretch>
        </p:blipFill>
        <p:spPr>
          <a:xfrm>
            <a:off x="6359675" y="443700"/>
            <a:ext cx="2623175" cy="2873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xEl>
                                              <p:pRg end="0" st="0"/>
                                            </p:txEl>
                                          </p:spTgt>
                                        </p:tgtEl>
                                        <p:attrNameLst>
                                          <p:attrName>style.visibility</p:attrName>
                                        </p:attrNameLst>
                                      </p:cBhvr>
                                      <p:to>
                                        <p:strVal val="visible"/>
                                      </p:to>
                                    </p:set>
                                    <p:animEffect filter="fade" transition="in">
                                      <p:cBhvr>
                                        <p:cTn dur="1000"/>
                                        <p:tgtEl>
                                          <p:spTgt spid="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xEl>
                                              <p:pRg end="1" st="1"/>
                                            </p:txEl>
                                          </p:spTgt>
                                        </p:tgtEl>
                                        <p:attrNameLst>
                                          <p:attrName>style.visibility</p:attrName>
                                        </p:attrNameLst>
                                      </p:cBhvr>
                                      <p:to>
                                        <p:strVal val="visible"/>
                                      </p:to>
                                    </p:set>
                                    <p:animEffect filter="fade" transition="in">
                                      <p:cBhvr>
                                        <p:cTn dur="1000"/>
                                        <p:tgtEl>
                                          <p:spTgt spid="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xEl>
                                              <p:pRg end="2" st="2"/>
                                            </p:txEl>
                                          </p:spTgt>
                                        </p:tgtEl>
                                        <p:attrNameLst>
                                          <p:attrName>style.visibility</p:attrName>
                                        </p:attrNameLst>
                                      </p:cBhvr>
                                      <p:to>
                                        <p:strVal val="visible"/>
                                      </p:to>
                                    </p:set>
                                    <p:animEffect filter="fade" transition="in">
                                      <p:cBhvr>
                                        <p:cTn dur="1000"/>
                                        <p:tgtEl>
                                          <p:spTgt spid="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xEl>
                                              <p:pRg end="3" st="3"/>
                                            </p:txEl>
                                          </p:spTgt>
                                        </p:tgtEl>
                                        <p:attrNameLst>
                                          <p:attrName>style.visibility</p:attrName>
                                        </p:attrNameLst>
                                      </p:cBhvr>
                                      <p:to>
                                        <p:strVal val="visible"/>
                                      </p:to>
                                    </p:set>
                                    <p:animEffect filter="fade" transition="in">
                                      <p:cBhvr>
                                        <p:cTn dur="1000"/>
                                        <p:tgtEl>
                                          <p:spTgt spid="8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Niyə imla?</a:t>
            </a:r>
            <a:endParaRPr/>
          </a:p>
        </p:txBody>
      </p:sp>
      <p:sp>
        <p:nvSpPr>
          <p:cNvPr id="95" name="Google Shape;95;p18"/>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sz="2400">
                <a:latin typeface="Times New Roman"/>
                <a:ea typeface="Times New Roman"/>
                <a:cs typeface="Times New Roman"/>
                <a:sym typeface="Times New Roman"/>
              </a:rPr>
              <a:t>  </a:t>
            </a:r>
            <a:endParaRPr sz="2400">
              <a:latin typeface="Times New Roman"/>
              <a:ea typeface="Times New Roman"/>
              <a:cs typeface="Times New Roman"/>
              <a:sym typeface="Times New Roman"/>
            </a:endParaRPr>
          </a:p>
          <a:p>
            <a:pPr indent="0" lvl="0" marL="0" rtl="0" algn="l">
              <a:spcBef>
                <a:spcPts val="1600"/>
              </a:spcBef>
              <a:spcAft>
                <a:spcPts val="0"/>
              </a:spcAft>
              <a:buClr>
                <a:srgbClr val="000000"/>
              </a:buClr>
              <a:buSzPts val="1100"/>
              <a:buFont typeface="Arial"/>
              <a:buNone/>
            </a:pPr>
            <a:r>
              <a:t/>
            </a:r>
            <a:endParaRPr sz="2400">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pic>
        <p:nvPicPr>
          <p:cNvPr id="96" name="Google Shape;96;p18"/>
          <p:cNvPicPr preferRelativeResize="0"/>
          <p:nvPr/>
        </p:nvPicPr>
        <p:blipFill>
          <a:blip r:embed="rId3">
            <a:alphaModFix/>
          </a:blip>
          <a:stretch>
            <a:fillRect/>
          </a:stretch>
        </p:blipFill>
        <p:spPr>
          <a:xfrm>
            <a:off x="4848050" y="308875"/>
            <a:ext cx="3439950" cy="38274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539725"/>
            <a:ext cx="8520600" cy="436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Qiymətləndirmədə yeni qaydalar:</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3000"/>
              <a:t>4.18. Summativ qiymətləndirmədə iştirak etməyən təhsilalanlar üçün sinifdə istifadə olunan eyni səviyyəli yeni qiymətləndirmə vasitələri (test, </a:t>
            </a:r>
            <a:r>
              <a:rPr b="1" i="1" lang="en" sz="3000"/>
              <a:t>imla</a:t>
            </a:r>
            <a:r>
              <a:rPr lang="en" sz="3000"/>
              <a:t>, inşa, ifadə, çalışma) hazırlanır. </a:t>
            </a:r>
            <a:endParaRPr sz="3000"/>
          </a:p>
          <a:p>
            <a:pPr indent="0" lvl="0" marL="0" rtl="0" algn="l">
              <a:spcBef>
                <a:spcPts val="0"/>
              </a:spcBef>
              <a:spcAft>
                <a:spcPts val="0"/>
              </a:spcAft>
              <a:buNone/>
            </a:pPr>
            <a:r>
              <a:t/>
            </a:r>
            <a:endParaRPr/>
          </a:p>
          <a:p>
            <a:pPr indent="0" lvl="0" marL="0" rtl="0" algn="r">
              <a:spcBef>
                <a:spcPts val="0"/>
              </a:spcBef>
              <a:spcAft>
                <a:spcPts val="0"/>
              </a:spcAft>
              <a:buNone/>
            </a:pPr>
            <a:r>
              <a:rPr lang="en" sz="1200"/>
              <a:t>Azərbaycan Respublikasının Təhsil Nazirliyinin 28 dekabr 2018-ci il tarixli 8/1 nömrəli Kollegiyasının Qərarı</a:t>
            </a:r>
            <a:endParaRPr sz="1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204650" y="114225"/>
            <a:ext cx="6247800" cy="35463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3000">
                <a:solidFill>
                  <a:schemeClr val="dk2"/>
                </a:solidFill>
                <a:latin typeface="Times New Roman"/>
                <a:ea typeface="Times New Roman"/>
                <a:cs typeface="Times New Roman"/>
                <a:sym typeface="Times New Roman"/>
              </a:rPr>
              <a:t>İmla fəaliyyəti şagirdlərin zəif və güclü tərəflərini müəyyən etməklə gələcək dərs planlarının hazırlanmasında istifadə oluna bilər.  </a:t>
            </a:r>
            <a:endParaRPr sz="3000">
              <a:solidFill>
                <a:schemeClr val="dk2"/>
              </a:solidFill>
              <a:latin typeface="Times New Roman"/>
              <a:ea typeface="Times New Roman"/>
              <a:cs typeface="Times New Roman"/>
              <a:sym typeface="Times New Roman"/>
            </a:endParaRPr>
          </a:p>
          <a:p>
            <a:pPr indent="0" lvl="0" marL="0" rtl="0" algn="l">
              <a:spcBef>
                <a:spcPts val="1600"/>
              </a:spcBef>
              <a:spcAft>
                <a:spcPts val="0"/>
              </a:spcAft>
              <a:buNone/>
            </a:pPr>
            <a:r>
              <a:t/>
            </a:r>
            <a:endParaRPr/>
          </a:p>
        </p:txBody>
      </p:sp>
      <p:pic>
        <p:nvPicPr>
          <p:cNvPr id="107" name="Google Shape;107;p20"/>
          <p:cNvPicPr preferRelativeResize="0"/>
          <p:nvPr/>
        </p:nvPicPr>
        <p:blipFill>
          <a:blip r:embed="rId3">
            <a:alphaModFix/>
          </a:blip>
          <a:stretch>
            <a:fillRect/>
          </a:stretch>
        </p:blipFill>
        <p:spPr>
          <a:xfrm>
            <a:off x="4084000" y="1930200"/>
            <a:ext cx="4724400" cy="3143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675" y="798600"/>
            <a:ext cx="8532900" cy="417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Times New Roman"/>
                <a:ea typeface="Times New Roman"/>
                <a:cs typeface="Times New Roman"/>
                <a:sym typeface="Times New Roman"/>
              </a:rPr>
              <a:t>Şagirdlərin qrammatika dərslərində öyrəndikləri nəzəri biliyin təcrübədə necə tətbiq edildiyini, bu sahədəki nöqsanların məhz nədən  ibarət olduğunu və onların aradan qaldırılması üçün nə etmək lazım gəldiyini müəyyənləşdirmək işində imla yazıların mühüm rolu vardır… Orfoqrafik kəsirləri müəyyənləşdirmək və aradan qaldırmaq işində dil müəllimlərinə zəngin material verir. </a:t>
            </a:r>
            <a:endParaRPr sz="3000">
              <a:latin typeface="Times New Roman"/>
              <a:ea typeface="Times New Roman"/>
              <a:cs typeface="Times New Roman"/>
              <a:sym typeface="Times New Roman"/>
            </a:endParaRPr>
          </a:p>
          <a:p>
            <a:pPr indent="0" lvl="0" marL="0" rtl="0" algn="ctr">
              <a:spcBef>
                <a:spcPts val="0"/>
              </a:spcBef>
              <a:spcAft>
                <a:spcPts val="0"/>
              </a:spcAft>
              <a:buNone/>
            </a:pPr>
            <a:r>
              <a:t/>
            </a:r>
            <a:endParaRPr sz="3000">
              <a:latin typeface="Times New Roman"/>
              <a:ea typeface="Times New Roman"/>
              <a:cs typeface="Times New Roman"/>
              <a:sym typeface="Times New Roman"/>
            </a:endParaRPr>
          </a:p>
          <a:p>
            <a:pPr indent="0" lvl="0" marL="0" rtl="0" algn="r">
              <a:spcBef>
                <a:spcPts val="0"/>
              </a:spcBef>
              <a:spcAft>
                <a:spcPts val="0"/>
              </a:spcAft>
              <a:buNone/>
            </a:pPr>
            <a:r>
              <a:rPr i="1" lang="en" sz="2400">
                <a:latin typeface="Times New Roman"/>
                <a:ea typeface="Times New Roman"/>
                <a:cs typeface="Times New Roman"/>
                <a:sym typeface="Times New Roman"/>
              </a:rPr>
              <a:t>B.Əhmədov “İmla yazıların təshihi təcrübəsindən”</a:t>
            </a:r>
            <a:endParaRPr i="1" sz="2400">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71225" y="285750"/>
            <a:ext cx="8520600" cy="2286000"/>
          </a:xfrm>
          <a:prstGeom prst="rect">
            <a:avLst/>
          </a:prstGeom>
          <a:solidFill>
            <a:srgbClr val="EFEFEF"/>
          </a:solidFill>
        </p:spPr>
        <p:txBody>
          <a:bodyPr anchorCtr="0" anchor="t" bIns="91425" lIns="91425" spcFirstLastPara="1" rIns="91425" wrap="square" tIns="91425">
            <a:noAutofit/>
          </a:bodyPr>
          <a:lstStyle/>
          <a:p>
            <a:pPr indent="0" lvl="0" marL="0" rtl="0" algn="ctr">
              <a:spcBef>
                <a:spcPts val="0"/>
              </a:spcBef>
              <a:spcAft>
                <a:spcPts val="0"/>
              </a:spcAft>
              <a:buNone/>
            </a:pPr>
            <a:r>
              <a:rPr lang="en" sz="3000"/>
              <a:t>İmla şagirdlərə yazıda etdikləri qrammatik səhvləri aradan qaldırmağa və </a:t>
            </a:r>
            <a:r>
              <a:rPr lang="en" sz="3000"/>
              <a:t>analiz etməyə </a:t>
            </a:r>
            <a:r>
              <a:rPr lang="en" sz="3000"/>
              <a:t>kömək edə bilər.</a:t>
            </a:r>
            <a:endParaRPr sz="3000"/>
          </a:p>
          <a:p>
            <a:pPr indent="0" lvl="0" marL="0" rtl="0" algn="l">
              <a:spcBef>
                <a:spcPts val="0"/>
              </a:spcBef>
              <a:spcAft>
                <a:spcPts val="0"/>
              </a:spcAft>
              <a:buNone/>
            </a:pPr>
            <a:r>
              <a:t/>
            </a:r>
            <a:endParaRPr/>
          </a:p>
          <a:p>
            <a:pPr indent="0" lvl="0" marL="0" rtl="0" algn="r">
              <a:spcBef>
                <a:spcPts val="0"/>
              </a:spcBef>
              <a:spcAft>
                <a:spcPts val="0"/>
              </a:spcAft>
              <a:buNone/>
            </a:pPr>
            <a:r>
              <a:rPr lang="en" sz="1800"/>
              <a:t>Frodesen, 1991</a:t>
            </a:r>
            <a:endParaRPr sz="1800"/>
          </a:p>
          <a:p>
            <a:pPr indent="0" lvl="0" marL="0" rtl="0" algn="r">
              <a:spcBef>
                <a:spcPts val="0"/>
              </a:spcBef>
              <a:spcAft>
                <a:spcPts val="0"/>
              </a:spcAft>
              <a:buNone/>
            </a:pPr>
            <a:r>
              <a:t/>
            </a:r>
            <a:endParaRPr sz="1800"/>
          </a:p>
          <a:p>
            <a:pPr indent="0" lvl="0" marL="0" rtl="0" algn="ctr">
              <a:spcBef>
                <a:spcPts val="0"/>
              </a:spcBef>
              <a:spcAft>
                <a:spcPts val="0"/>
              </a:spcAft>
              <a:buNone/>
            </a:pPr>
            <a:r>
              <a:rPr lang="en" sz="3000"/>
              <a:t>Şagirdlər dinləyib-anlama bacarıqlarını, həmçinin dilin bölmələri arasındakı münasibətləri inkişaf etdirdikcə qrammatikanı öyrənir.</a:t>
            </a:r>
            <a:endParaRPr sz="3000"/>
          </a:p>
          <a:p>
            <a:pPr indent="0" lvl="0" marL="0" rtl="0" algn="r">
              <a:spcBef>
                <a:spcPts val="0"/>
              </a:spcBef>
              <a:spcAft>
                <a:spcPts val="0"/>
              </a:spcAft>
              <a:buNone/>
            </a:pPr>
            <a:r>
              <a:rPr lang="en" sz="1800"/>
              <a:t>Montalvan, 1990</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i="1" lang="en"/>
              <a:t>İmlaya marağın azalmasının səbəbləri:</a:t>
            </a:r>
            <a:endParaRPr b="1" i="1"/>
          </a:p>
          <a:p>
            <a:pPr indent="0" lvl="0" marL="0" rtl="0" algn="l">
              <a:spcBef>
                <a:spcPts val="0"/>
              </a:spcBef>
              <a:spcAft>
                <a:spcPts val="0"/>
              </a:spcAft>
              <a:buNone/>
            </a:pPr>
            <a:r>
              <a:t/>
            </a:r>
            <a:endParaRPr/>
          </a:p>
          <a:p>
            <a:pPr indent="-381000" lvl="0" marL="457200" rtl="0" algn="l">
              <a:spcBef>
                <a:spcPts val="0"/>
              </a:spcBef>
              <a:spcAft>
                <a:spcPts val="0"/>
              </a:spcAft>
              <a:buSzPts val="2400"/>
              <a:buChar char="●"/>
            </a:pPr>
            <a:r>
              <a:rPr lang="en" sz="2400"/>
              <a:t>Özünə inamı olmayan şagirdlər imlanı sevmir</a:t>
            </a:r>
            <a:endParaRPr sz="2400"/>
          </a:p>
          <a:p>
            <a:pPr indent="-381000" lvl="0" marL="457200" rtl="0" algn="l">
              <a:spcBef>
                <a:spcPts val="0"/>
              </a:spcBef>
              <a:spcAft>
                <a:spcPts val="0"/>
              </a:spcAft>
              <a:buSzPts val="2400"/>
              <a:buChar char="●"/>
            </a:pPr>
            <a:r>
              <a:rPr lang="en" sz="2400"/>
              <a:t>Müəllimdən hər hansı bir bacarıq və əlavə məlumat toplamaq tələb olunmur.</a:t>
            </a:r>
            <a:endParaRPr sz="2400"/>
          </a:p>
          <a:p>
            <a:pPr indent="-381000" lvl="0" marL="457200" rtl="0" algn="l">
              <a:spcBef>
                <a:spcPts val="0"/>
              </a:spcBef>
              <a:spcAft>
                <a:spcPts val="0"/>
              </a:spcAft>
              <a:buSzPts val="2400"/>
              <a:buChar char="●"/>
            </a:pPr>
            <a:r>
              <a:rPr lang="en" sz="2400"/>
              <a:t>Yalnız dinləmə bacarıqları inkişaf etdirilir.</a:t>
            </a:r>
            <a:endParaRPr sz="2400"/>
          </a:p>
          <a:p>
            <a:pPr indent="-381000" lvl="0" marL="457200" rtl="0" algn="l">
              <a:spcBef>
                <a:spcPts val="0"/>
              </a:spcBef>
              <a:spcAft>
                <a:spcPts val="0"/>
              </a:spcAft>
              <a:buSzPts val="2400"/>
              <a:buChar char="●"/>
            </a:pPr>
            <a:r>
              <a:rPr lang="en" sz="2400"/>
              <a:t>Müəllimyönümlü, darıxdırıcı, ünsiyyətsiz bir prossesdir.</a:t>
            </a:r>
            <a:endParaRPr sz="2400"/>
          </a:p>
          <a:p>
            <a:pPr indent="0" lvl="0" marL="457200" rtl="0" algn="l">
              <a:spcBef>
                <a:spcPts val="0"/>
              </a:spcBef>
              <a:spcAft>
                <a:spcPts val="0"/>
              </a:spcAft>
              <a:buNone/>
            </a:pPr>
            <a:r>
              <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241250" y="1427500"/>
            <a:ext cx="8520600" cy="12825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Font typeface="Times New Roman"/>
              <a:buChar char="●"/>
            </a:pPr>
            <a:r>
              <a:rPr lang="en" sz="3000">
                <a:latin typeface="Times New Roman"/>
                <a:ea typeface="Times New Roman"/>
                <a:cs typeface="Times New Roman"/>
                <a:sym typeface="Times New Roman"/>
              </a:rPr>
              <a:t>Proses zamanı çox az əməkdaşlıq olur.</a:t>
            </a:r>
            <a:endParaRPr sz="3000">
              <a:latin typeface="Times New Roman"/>
              <a:ea typeface="Times New Roman"/>
              <a:cs typeface="Times New Roman"/>
              <a:sym typeface="Times New Roman"/>
            </a:endParaRPr>
          </a:p>
          <a:p>
            <a:pPr indent="-419100" lvl="0" marL="457200" rtl="0" algn="l">
              <a:spcBef>
                <a:spcPts val="0"/>
              </a:spcBef>
              <a:spcAft>
                <a:spcPts val="0"/>
              </a:spcAft>
              <a:buSzPts val="3000"/>
              <a:buFont typeface="Times New Roman"/>
              <a:buChar char="●"/>
            </a:pPr>
            <a:r>
              <a:rPr lang="en" sz="3000">
                <a:latin typeface="Times New Roman"/>
                <a:ea typeface="Times New Roman"/>
                <a:cs typeface="Times New Roman"/>
                <a:sym typeface="Times New Roman"/>
              </a:rPr>
              <a:t>Prosesə çox vaxt tələb olunur</a:t>
            </a:r>
            <a:endParaRPr sz="3000">
              <a:latin typeface="Times New Roman"/>
              <a:ea typeface="Times New Roman"/>
              <a:cs typeface="Times New Roman"/>
              <a:sym typeface="Times New Roman"/>
            </a:endParaRPr>
          </a:p>
          <a:p>
            <a:pPr indent="-419100" lvl="0" marL="457200" rtl="0" algn="l">
              <a:spcBef>
                <a:spcPts val="0"/>
              </a:spcBef>
              <a:spcAft>
                <a:spcPts val="0"/>
              </a:spcAft>
              <a:buSzPts val="3000"/>
              <a:buFont typeface="Times New Roman"/>
              <a:buChar char="●"/>
            </a:pPr>
            <a:r>
              <a:rPr lang="en" sz="3000">
                <a:latin typeface="Times New Roman"/>
                <a:ea typeface="Times New Roman"/>
                <a:cs typeface="Times New Roman"/>
                <a:sym typeface="Times New Roman"/>
              </a:rPr>
              <a:t>Yaradıcı yazı bacarıqlarını inkişaf etdirmir</a:t>
            </a:r>
            <a:endParaRPr sz="3000">
              <a:latin typeface="Times New Roman"/>
              <a:ea typeface="Times New Roman"/>
              <a:cs typeface="Times New Roman"/>
              <a:sym typeface="Times New Roman"/>
            </a:endParaRPr>
          </a:p>
          <a:p>
            <a:pPr indent="-419100" lvl="0" marL="457200" rtl="0" algn="l">
              <a:spcBef>
                <a:spcPts val="0"/>
              </a:spcBef>
              <a:spcAft>
                <a:spcPts val="0"/>
              </a:spcAft>
              <a:buSzPts val="3000"/>
              <a:buFont typeface="Times New Roman"/>
              <a:buChar char="●"/>
            </a:pPr>
            <a:r>
              <a:rPr lang="en" sz="3000">
                <a:latin typeface="Times New Roman"/>
                <a:ea typeface="Times New Roman"/>
                <a:cs typeface="Times New Roman"/>
                <a:sym typeface="Times New Roman"/>
              </a:rPr>
              <a:t>Mexaniki prosesdir, anlama yox dərəcəsindədir</a:t>
            </a:r>
            <a:endParaRPr sz="30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231125" y="553175"/>
            <a:ext cx="8520600" cy="452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i="1" lang="en"/>
              <a:t>İmlanın üstünlükləri:</a:t>
            </a:r>
            <a:endParaRPr b="1" i="1"/>
          </a:p>
          <a:p>
            <a:pPr indent="0" lvl="0" marL="0" rtl="0" algn="ctr">
              <a:spcBef>
                <a:spcPts val="0"/>
              </a:spcBef>
              <a:spcAft>
                <a:spcPts val="0"/>
              </a:spcAft>
              <a:buNone/>
            </a:pPr>
            <a:r>
              <a:t/>
            </a:r>
            <a:endParaRPr b="1" i="1"/>
          </a:p>
          <a:p>
            <a:pPr indent="-381000" lvl="0" marL="457200" rtl="0" algn="l">
              <a:spcBef>
                <a:spcPts val="0"/>
              </a:spcBef>
              <a:spcAft>
                <a:spcPts val="0"/>
              </a:spcAft>
              <a:buSzPts val="2400"/>
              <a:buChar char="●"/>
            </a:pPr>
            <a:r>
              <a:rPr lang="en" sz="2400"/>
              <a:t>i</a:t>
            </a:r>
            <a:r>
              <a:rPr lang="en" sz="2400"/>
              <a:t>mla 4 məzmun xəttini interaktiv yolla inkişaf etdirə bilər;</a:t>
            </a:r>
            <a:endParaRPr sz="2400"/>
          </a:p>
          <a:p>
            <a:pPr indent="-381000" lvl="0" marL="457200" rtl="0" algn="l">
              <a:spcBef>
                <a:spcPts val="0"/>
              </a:spcBef>
              <a:spcAft>
                <a:spcPts val="0"/>
              </a:spcAft>
              <a:buSzPts val="2400"/>
              <a:buChar char="●"/>
            </a:pPr>
            <a:r>
              <a:rPr lang="en" sz="2400"/>
              <a:t>qrammatikanı inkişaf etdirə bilər;</a:t>
            </a:r>
            <a:endParaRPr sz="2400"/>
          </a:p>
          <a:p>
            <a:pPr indent="-381000" lvl="0" marL="457200" rtl="0" algn="l">
              <a:spcBef>
                <a:spcPts val="0"/>
              </a:spcBef>
              <a:spcAft>
                <a:spcPts val="0"/>
              </a:spcAft>
              <a:buSzPts val="2400"/>
              <a:buChar char="●"/>
            </a:pPr>
            <a:r>
              <a:rPr lang="en" sz="2400"/>
              <a:t>qısamüddətli yaddaşı inkişaf etdirə bilər;</a:t>
            </a:r>
            <a:endParaRPr sz="2400"/>
          </a:p>
          <a:p>
            <a:pPr indent="-381000" lvl="0" marL="457200" rtl="0" algn="l">
              <a:spcBef>
                <a:spcPts val="0"/>
              </a:spcBef>
              <a:spcAft>
                <a:spcPts val="0"/>
              </a:spcAft>
              <a:buSzPts val="2400"/>
              <a:buChar char="●"/>
            </a:pPr>
            <a:r>
              <a:rPr lang="en" sz="2400"/>
              <a:t>danışanı diqqətlə dinləməklə qeyd götürmə bacarığı formalaşır;</a:t>
            </a:r>
            <a:endParaRPr sz="2400"/>
          </a:p>
          <a:p>
            <a:pPr indent="0" lvl="0" marL="457200" rtl="0" algn="r">
              <a:spcBef>
                <a:spcPts val="0"/>
              </a:spcBef>
              <a:spcAft>
                <a:spcPts val="0"/>
              </a:spcAft>
              <a:buNone/>
            </a:pPr>
            <a:r>
              <a:t/>
            </a:r>
            <a:endParaRPr i="1"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düzəlişlər şagirdlər tərəfindən aparıla və müzakirə oluna bilər ki, bu da öz növbəsində şifahi nitqi inkişaf etdirir</a:t>
            </a:r>
            <a:endParaRPr sz="2400"/>
          </a:p>
          <a:p>
            <a:pPr indent="-381000" lvl="0" marL="457200" rtl="0" algn="l">
              <a:spcBef>
                <a:spcPts val="0"/>
              </a:spcBef>
              <a:spcAft>
                <a:spcPts val="0"/>
              </a:spcAft>
              <a:buSzPts val="2400"/>
              <a:buChar char="●"/>
            </a:pPr>
            <a:r>
              <a:rPr lang="en" sz="2400"/>
              <a:t>imla fəaliyyətinə bütün şagirdlər cəlb olunur</a:t>
            </a:r>
            <a:endParaRPr sz="2400"/>
          </a:p>
          <a:p>
            <a:pPr indent="-381000" lvl="0" marL="457200" rtl="0" algn="l">
              <a:spcBef>
                <a:spcPts val="0"/>
              </a:spcBef>
              <a:spcAft>
                <a:spcPts val="0"/>
              </a:spcAft>
              <a:buSzPts val="2400"/>
              <a:buChar char="●"/>
            </a:pPr>
            <a:r>
              <a:rPr lang="en" sz="2400"/>
              <a:t>imladan öncə və sonra bütün şagirdlər aktiv olur</a:t>
            </a:r>
            <a:endParaRPr sz="2400"/>
          </a:p>
          <a:p>
            <a:pPr indent="-381000" lvl="0" marL="457200" rtl="0" algn="l">
              <a:spcBef>
                <a:spcPts val="0"/>
              </a:spcBef>
              <a:spcAft>
                <a:spcPts val="0"/>
              </a:spcAft>
              <a:buSzPts val="2400"/>
              <a:buChar char="●"/>
            </a:pPr>
            <a:r>
              <a:rPr lang="en" sz="2400"/>
              <a:t>istənilən səviyyə üçün aparıla bilər</a:t>
            </a:r>
            <a:endParaRPr sz="2400"/>
          </a:p>
          <a:p>
            <a:pPr indent="0" lvl="0" marL="457200" rtl="0" algn="l">
              <a:spcBef>
                <a:spcPts val="0"/>
              </a:spcBef>
              <a:spcAft>
                <a:spcPts val="0"/>
              </a:spcAft>
              <a:buNone/>
            </a:pPr>
            <a:r>
              <a:t/>
            </a:r>
            <a:endParaRPr sz="2400"/>
          </a:p>
          <a:p>
            <a:pPr indent="0" lvl="0" marL="457200" rtl="0" algn="r">
              <a:spcBef>
                <a:spcPts val="0"/>
              </a:spcBef>
              <a:spcAft>
                <a:spcPts val="0"/>
              </a:spcAft>
              <a:buClr>
                <a:srgbClr val="000000"/>
              </a:buClr>
              <a:buSzPts val="1100"/>
              <a:buFont typeface="Arial"/>
              <a:buNone/>
            </a:pPr>
            <a:r>
              <a:rPr i="1" lang="en" sz="1800"/>
              <a:t>Montalvan, 1990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Bir çox bacarıqları özündə cəmləşdirir - orfoepik və </a:t>
            </a:r>
            <a:r>
              <a:rPr lang="en" sz="2400"/>
              <a:t>orfoqraqfik </a:t>
            </a:r>
            <a:r>
              <a:rPr lang="en" sz="2400"/>
              <a:t>qaydaları, durğu işarələri, qeyd götürmə və s.</a:t>
            </a:r>
            <a:endParaRPr sz="2400"/>
          </a:p>
          <a:p>
            <a:pPr indent="-381000" lvl="0" marL="457200" rtl="0" algn="l">
              <a:spcBef>
                <a:spcPts val="0"/>
              </a:spcBef>
              <a:spcAft>
                <a:spcPts val="0"/>
              </a:spcAft>
              <a:buSzPts val="2400"/>
              <a:buChar char="●"/>
            </a:pPr>
            <a:r>
              <a:rPr lang="en" sz="2400"/>
              <a:t>Savadlı yazı vərdişi yaradır</a:t>
            </a:r>
            <a:endParaRPr sz="2400"/>
          </a:p>
          <a:p>
            <a:pPr indent="-381000" lvl="0" marL="457200" rtl="0" algn="l">
              <a:spcBef>
                <a:spcPts val="0"/>
              </a:spcBef>
              <a:spcAft>
                <a:spcPts val="0"/>
              </a:spcAft>
              <a:buSzPts val="2400"/>
              <a:buChar char="●"/>
            </a:pPr>
            <a:r>
              <a:rPr lang="en" sz="2400"/>
              <a:t>İnteraktiv və kollektiv ola bilər</a:t>
            </a:r>
            <a:endParaRPr sz="2400"/>
          </a:p>
          <a:p>
            <a:pPr indent="-381000" lvl="0" marL="457200" rtl="0" algn="l">
              <a:spcBef>
                <a:spcPts val="0"/>
              </a:spcBef>
              <a:spcAft>
                <a:spcPts val="0"/>
              </a:spcAft>
              <a:buSzPts val="2400"/>
              <a:buChar char="●"/>
            </a:pPr>
            <a:r>
              <a:rPr lang="en" sz="2400"/>
              <a:t>Az material tələb edir.</a:t>
            </a:r>
            <a:endParaRPr sz="2400"/>
          </a:p>
          <a:p>
            <a:pPr indent="-381000" lvl="0" marL="457200" rtl="0" algn="l">
              <a:spcBef>
                <a:spcPts val="0"/>
              </a:spcBef>
              <a:spcAft>
                <a:spcPts val="0"/>
              </a:spcAft>
              <a:buSzPts val="2400"/>
              <a:buChar char="●"/>
            </a:pPr>
            <a:r>
              <a:rPr lang="en" sz="2400"/>
              <a:t>Redaktəetmə bacarığı formalaşır</a:t>
            </a:r>
            <a:endParaRPr sz="2400"/>
          </a:p>
          <a:p>
            <a:pPr indent="-381000" lvl="0" marL="457200" rtl="0" algn="l">
              <a:spcBef>
                <a:spcPts val="0"/>
              </a:spcBef>
              <a:spcAft>
                <a:spcPts val="0"/>
              </a:spcAft>
              <a:buSzPts val="2400"/>
              <a:buChar char="●"/>
            </a:pPr>
            <a:r>
              <a:rPr lang="en" sz="2400"/>
              <a:t>Əyləncəli ola bilər</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08000"/>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Araşdırmalar göstərir ki, dinlədiyini yazıya köçürmək oxuyub-yazma bacarıqlarını inkişaf etdirir. </a:t>
            </a:r>
            <a:endParaRPr/>
          </a:p>
        </p:txBody>
      </p:sp>
      <p:pic>
        <p:nvPicPr>
          <p:cNvPr id="148" name="Google Shape;148;p28"/>
          <p:cNvPicPr preferRelativeResize="0"/>
          <p:nvPr/>
        </p:nvPicPr>
        <p:blipFill>
          <a:blip r:embed="rId3">
            <a:alphaModFix/>
          </a:blip>
          <a:stretch>
            <a:fillRect/>
          </a:stretch>
        </p:blipFill>
        <p:spPr>
          <a:xfrm>
            <a:off x="152400" y="2234875"/>
            <a:ext cx="3300275" cy="2756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25175" y="293975"/>
            <a:ext cx="7935900" cy="65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2800"/>
              <a:t>Şagirdlərə qazandırdığı bacarıqlar: </a:t>
            </a:r>
            <a:endParaRPr/>
          </a:p>
        </p:txBody>
      </p:sp>
      <p:pic>
        <p:nvPicPr>
          <p:cNvPr id="154" name="Google Shape;154;p29"/>
          <p:cNvPicPr preferRelativeResize="0"/>
          <p:nvPr/>
        </p:nvPicPr>
        <p:blipFill>
          <a:blip r:embed="rId3">
            <a:alphaModFix/>
          </a:blip>
          <a:stretch>
            <a:fillRect/>
          </a:stretch>
        </p:blipFill>
        <p:spPr>
          <a:xfrm>
            <a:off x="1463825" y="1575850"/>
            <a:ext cx="5292900" cy="2681300"/>
          </a:xfrm>
          <a:prstGeom prst="rect">
            <a:avLst/>
          </a:prstGeom>
          <a:noFill/>
          <a:ln>
            <a:noFill/>
          </a:ln>
        </p:spPr>
      </p:pic>
      <p:sp>
        <p:nvSpPr>
          <p:cNvPr id="155" name="Google Shape;155;p29"/>
          <p:cNvSpPr txBox="1"/>
          <p:nvPr/>
        </p:nvSpPr>
        <p:spPr>
          <a:xfrm>
            <a:off x="0" y="0"/>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just">
              <a:spcBef>
                <a:spcPts val="0"/>
              </a:spcBef>
              <a:spcAft>
                <a:spcPts val="0"/>
              </a:spcAft>
              <a:buNone/>
            </a:pPr>
            <a:r>
              <a:t/>
            </a:r>
            <a:endParaRPr sz="1000"/>
          </a:p>
          <a:p>
            <a:pPr indent="0" lvl="0" marL="457200" rtl="0" algn="ctr">
              <a:spcBef>
                <a:spcPts val="0"/>
              </a:spcBef>
              <a:spcAft>
                <a:spcPts val="0"/>
              </a:spcAft>
              <a:buNone/>
            </a:pPr>
            <a:r>
              <a:t/>
            </a:r>
            <a:endParaRPr sz="1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1383250" y="1656675"/>
            <a:ext cx="7182000" cy="2545500"/>
          </a:xfrm>
          <a:prstGeom prst="rect">
            <a:avLst/>
          </a:prstGeom>
        </p:spPr>
        <p:txBody>
          <a:bodyPr anchorCtr="0" anchor="ctr" bIns="91425" lIns="91425" spcFirstLastPara="1" rIns="91425" wrap="square" tIns="91425">
            <a:noAutofit/>
          </a:bodyPr>
          <a:lstStyle/>
          <a:p>
            <a:pPr indent="0" lvl="0" marL="457200" rtl="0" algn="l">
              <a:lnSpc>
                <a:spcPct val="115000"/>
              </a:lnSpc>
              <a:spcBef>
                <a:spcPts val="0"/>
              </a:spcBef>
              <a:spcAft>
                <a:spcPts val="0"/>
              </a:spcAft>
              <a:buNone/>
            </a:pPr>
            <a:r>
              <a:t/>
            </a:r>
            <a:endParaRPr sz="3000">
              <a:solidFill>
                <a:schemeClr val="dk2"/>
              </a:solidFill>
              <a:latin typeface="Roboto"/>
              <a:ea typeface="Roboto"/>
              <a:cs typeface="Roboto"/>
              <a:sym typeface="Roboto"/>
            </a:endParaRPr>
          </a:p>
          <a:p>
            <a:pPr indent="-419100" lvl="0" marL="457200" rtl="0" algn="ctr">
              <a:lnSpc>
                <a:spcPct val="115000"/>
              </a:lnSpc>
              <a:spcBef>
                <a:spcPts val="1600"/>
              </a:spcBef>
              <a:spcAft>
                <a:spcPts val="0"/>
              </a:spcAft>
              <a:buClr>
                <a:schemeClr val="dk2"/>
              </a:buClr>
              <a:buSzPts val="3000"/>
              <a:buFont typeface="Roboto"/>
              <a:buAutoNum type="arabicPeriod"/>
            </a:pPr>
            <a:r>
              <a:rPr lang="en" sz="3000">
                <a:solidFill>
                  <a:schemeClr val="dk2"/>
                </a:solidFill>
                <a:latin typeface="Roboto"/>
                <a:ea typeface="Roboto"/>
                <a:cs typeface="Roboto"/>
                <a:sym typeface="Roboto"/>
              </a:rPr>
              <a:t>Yazı yazma bacarığı</a:t>
            </a:r>
            <a:endParaRPr sz="3000">
              <a:solidFill>
                <a:schemeClr val="dk2"/>
              </a:solidFill>
              <a:latin typeface="Roboto"/>
              <a:ea typeface="Roboto"/>
              <a:cs typeface="Roboto"/>
              <a:sym typeface="Roboto"/>
            </a:endParaRPr>
          </a:p>
          <a:p>
            <a:pPr indent="-419100" lvl="0" marL="457200" rtl="0" algn="ctr">
              <a:lnSpc>
                <a:spcPct val="115000"/>
              </a:lnSpc>
              <a:spcBef>
                <a:spcPts val="0"/>
              </a:spcBef>
              <a:spcAft>
                <a:spcPts val="0"/>
              </a:spcAft>
              <a:buClr>
                <a:schemeClr val="dk2"/>
              </a:buClr>
              <a:buSzPts val="3000"/>
              <a:buFont typeface="Roboto"/>
              <a:buAutoNum type="arabicPeriod"/>
            </a:pPr>
            <a:r>
              <a:rPr lang="en" sz="3000">
                <a:solidFill>
                  <a:schemeClr val="dk2"/>
                </a:solidFill>
                <a:latin typeface="Roboto"/>
                <a:ea typeface="Roboto"/>
                <a:cs typeface="Roboto"/>
                <a:sym typeface="Roboto"/>
              </a:rPr>
              <a:t>Dil qaydaları (əsasən orfoqrafiya)</a:t>
            </a:r>
            <a:endParaRPr sz="3000">
              <a:solidFill>
                <a:schemeClr val="dk2"/>
              </a:solidFill>
              <a:latin typeface="Roboto"/>
              <a:ea typeface="Roboto"/>
              <a:cs typeface="Roboto"/>
              <a:sym typeface="Roboto"/>
            </a:endParaRPr>
          </a:p>
          <a:p>
            <a:pPr indent="-419100" lvl="0" marL="457200" rtl="0" algn="ctr">
              <a:lnSpc>
                <a:spcPct val="115000"/>
              </a:lnSpc>
              <a:spcBef>
                <a:spcPts val="0"/>
              </a:spcBef>
              <a:spcAft>
                <a:spcPts val="0"/>
              </a:spcAft>
              <a:buClr>
                <a:schemeClr val="dk2"/>
              </a:buClr>
              <a:buSzPts val="3000"/>
              <a:buFont typeface="Roboto"/>
              <a:buAutoNum type="arabicPeriod"/>
            </a:pPr>
            <a:r>
              <a:rPr lang="en" sz="3000">
                <a:solidFill>
                  <a:schemeClr val="dk2"/>
                </a:solidFill>
                <a:latin typeface="Roboto"/>
                <a:ea typeface="Roboto"/>
                <a:cs typeface="Roboto"/>
                <a:sym typeface="Roboto"/>
              </a:rPr>
              <a:t>Dinləmə və danışma</a:t>
            </a:r>
            <a:endParaRPr sz="3000">
              <a:solidFill>
                <a:schemeClr val="dk2"/>
              </a:solidFill>
              <a:latin typeface="Roboto"/>
              <a:ea typeface="Roboto"/>
              <a:cs typeface="Roboto"/>
              <a:sym typeface="Roboto"/>
            </a:endParaRPr>
          </a:p>
          <a:p>
            <a:pPr indent="-419100" lvl="0" marL="457200" rtl="0" algn="ctr">
              <a:lnSpc>
                <a:spcPct val="115000"/>
              </a:lnSpc>
              <a:spcBef>
                <a:spcPts val="0"/>
              </a:spcBef>
              <a:spcAft>
                <a:spcPts val="0"/>
              </a:spcAft>
              <a:buClr>
                <a:schemeClr val="dk2"/>
              </a:buClr>
              <a:buSzPts val="3000"/>
              <a:buFont typeface="Roboto"/>
              <a:buAutoNum type="arabicPeriod"/>
            </a:pPr>
            <a:r>
              <a:rPr lang="en" sz="3000">
                <a:solidFill>
                  <a:schemeClr val="dk2"/>
                </a:solidFill>
                <a:latin typeface="Roboto"/>
                <a:ea typeface="Roboto"/>
                <a:cs typeface="Roboto"/>
                <a:sym typeface="Roboto"/>
              </a:rPr>
              <a:t>Oxu </a:t>
            </a:r>
            <a:endParaRPr sz="3000">
              <a:solidFill>
                <a:schemeClr val="dk2"/>
              </a:solidFill>
              <a:latin typeface="Roboto"/>
              <a:ea typeface="Roboto"/>
              <a:cs typeface="Roboto"/>
              <a:sym typeface="Roboto"/>
            </a:endParaRPr>
          </a:p>
          <a:p>
            <a:pPr indent="0" lvl="0" marL="0" rtl="0" algn="l">
              <a:spcBef>
                <a:spcPts val="1600"/>
              </a:spcBef>
              <a:spcAft>
                <a:spcPts val="0"/>
              </a:spcAft>
              <a:buClr>
                <a:srgbClr val="000000"/>
              </a:buClr>
              <a:buSzPts val="1100"/>
              <a:buFont typeface="Arial"/>
              <a:buNone/>
            </a:pPr>
            <a:r>
              <a:t/>
            </a:r>
            <a:endParaRPr sz="10000">
              <a:solidFill>
                <a:schemeClr val="lt1"/>
              </a:solidFill>
            </a:endParaRPr>
          </a:p>
          <a:p>
            <a:pPr indent="0" lvl="0" marL="0" rtl="0" algn="l">
              <a:spcBef>
                <a:spcPts val="0"/>
              </a:spcBef>
              <a:spcAft>
                <a:spcPts val="0"/>
              </a:spcAft>
              <a:buNone/>
            </a:pPr>
            <a:r>
              <a:t/>
            </a:r>
            <a:endParaRPr/>
          </a:p>
        </p:txBody>
      </p:sp>
      <p:pic>
        <p:nvPicPr>
          <p:cNvPr id="161" name="Google Shape;161;p30"/>
          <p:cNvPicPr preferRelativeResize="0"/>
          <p:nvPr/>
        </p:nvPicPr>
        <p:blipFill>
          <a:blip r:embed="rId3">
            <a:alphaModFix/>
          </a:blip>
          <a:stretch>
            <a:fillRect/>
          </a:stretch>
        </p:blipFill>
        <p:spPr>
          <a:xfrm>
            <a:off x="6486925" y="3165175"/>
            <a:ext cx="2286000" cy="1828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1"/>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Ənənəvi tapşırığa yeni yanaşma:</a:t>
            </a:r>
            <a:endParaRPr/>
          </a:p>
        </p:txBody>
      </p:sp>
      <p:sp>
        <p:nvSpPr>
          <p:cNvPr id="167" name="Google Shape;167;p31"/>
          <p:cNvSpPr txBox="1"/>
          <p:nvPr>
            <p:ph idx="1" type="body"/>
          </p:nvPr>
        </p:nvSpPr>
        <p:spPr>
          <a:xfrm>
            <a:off x="2772725" y="1539825"/>
            <a:ext cx="3999900" cy="3076200"/>
          </a:xfrm>
          <a:prstGeom prst="rect">
            <a:avLst/>
          </a:prstGeom>
        </p:spPr>
        <p:txBody>
          <a:bodyPr anchorCtr="0" anchor="t" bIns="91425" lIns="91425" spcFirstLastPara="1" rIns="91425" wrap="square" tIns="91425">
            <a:noAutofit/>
          </a:bodyPr>
          <a:lstStyle/>
          <a:p>
            <a:pPr indent="-342900" lvl="0" marL="457200" rtl="0" algn="ctr">
              <a:spcBef>
                <a:spcPts val="0"/>
              </a:spcBef>
              <a:spcAft>
                <a:spcPts val="0"/>
              </a:spcAft>
              <a:buSzPts val="1800"/>
              <a:buAutoNum type="arabicPeriod"/>
            </a:pPr>
            <a:r>
              <a:rPr lang="en" sz="1800"/>
              <a:t>Kimin diktə edəcəyini seç</a:t>
            </a:r>
            <a:endParaRPr sz="1800"/>
          </a:p>
          <a:p>
            <a:pPr indent="-342900" lvl="0" marL="457200" rtl="0" algn="ctr">
              <a:spcBef>
                <a:spcPts val="0"/>
              </a:spcBef>
              <a:spcAft>
                <a:spcPts val="0"/>
              </a:spcAft>
              <a:buSzPts val="1800"/>
              <a:buAutoNum type="arabicPeriod"/>
            </a:pPr>
            <a:r>
              <a:rPr lang="en" sz="1800"/>
              <a:t>Alternativ variant kimi </a:t>
            </a:r>
            <a:r>
              <a:rPr b="1" lang="en" sz="1800"/>
              <a:t>imla texnikaları</a:t>
            </a:r>
            <a:r>
              <a:rPr lang="en" sz="1800"/>
              <a:t>ndan istifadə et </a:t>
            </a:r>
            <a:endParaRPr sz="1800"/>
          </a:p>
          <a:p>
            <a:pPr indent="-342900" lvl="0" marL="457200" rtl="0" algn="ctr">
              <a:spcBef>
                <a:spcPts val="0"/>
              </a:spcBef>
              <a:spcAft>
                <a:spcPts val="0"/>
              </a:spcAft>
              <a:buSzPts val="1800"/>
              <a:buAutoNum type="arabicPeriod"/>
            </a:pPr>
            <a:r>
              <a:rPr lang="en" sz="1800"/>
              <a:t>Şagirdlərdə hansı  bacarıqları inkişaf etdirəcəyini müəyyən et və bunu şagirdlərlə bölüş </a:t>
            </a:r>
            <a:endParaRPr sz="1800"/>
          </a:p>
          <a:p>
            <a:pPr indent="-342900" lvl="0" marL="457200" rtl="0" algn="ctr">
              <a:spcBef>
                <a:spcPts val="0"/>
              </a:spcBef>
              <a:spcAft>
                <a:spcPts val="0"/>
              </a:spcAft>
              <a:buSzPts val="1800"/>
              <a:buAutoNum type="arabicPeriod"/>
            </a:pPr>
            <a:r>
              <a:rPr lang="en" sz="1800"/>
              <a:t>İş formalarını (qrup, cüt) seç</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animEffect filter="fade" transition="in">
                                      <p:cBhvr>
                                        <p:cTn dur="1000"/>
                                        <p:tgtEl>
                                          <p:spTgt spid="1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animEffect filter="fade" transition="in">
                                      <p:cBhvr>
                                        <p:cTn dur="1000"/>
                                        <p:tgtEl>
                                          <p:spTgt spid="1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animEffect filter="fade" transition="in">
                                      <p:cBhvr>
                                        <p:cTn dur="1000"/>
                                        <p:tgtEl>
                                          <p:spTgt spid="16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xEl>
                                              <p:pRg end="3" st="3"/>
                                            </p:txEl>
                                          </p:spTgt>
                                        </p:tgtEl>
                                        <p:attrNameLst>
                                          <p:attrName>style.visibility</p:attrName>
                                        </p:attrNameLst>
                                      </p:cBhvr>
                                      <p:to>
                                        <p:strVal val="visible"/>
                                      </p:to>
                                    </p:set>
                                    <p:animEffect filter="fade" transition="in">
                                      <p:cBhvr>
                                        <p:cTn dur="1000"/>
                                        <p:tgtEl>
                                          <p:spTgt spid="16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2"/>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3600">
              <a:latin typeface="Times New Roman"/>
              <a:ea typeface="Times New Roman"/>
              <a:cs typeface="Times New Roman"/>
              <a:sym typeface="Times New Roman"/>
            </a:endParaRPr>
          </a:p>
          <a:p>
            <a:pPr indent="0" lvl="0" marL="0" rtl="0" algn="l">
              <a:spcBef>
                <a:spcPts val="0"/>
              </a:spcBef>
              <a:spcAft>
                <a:spcPts val="0"/>
              </a:spcAft>
              <a:buNone/>
            </a:pPr>
            <a:r>
              <a:t/>
            </a:r>
            <a:endParaRPr sz="3600">
              <a:latin typeface="Times New Roman"/>
              <a:ea typeface="Times New Roman"/>
              <a:cs typeface="Times New Roman"/>
              <a:sym typeface="Times New Roman"/>
            </a:endParaRPr>
          </a:p>
          <a:p>
            <a:pPr indent="0" lvl="0" marL="0" rtl="0" algn="l">
              <a:spcBef>
                <a:spcPts val="0"/>
              </a:spcBef>
              <a:spcAft>
                <a:spcPts val="0"/>
              </a:spcAft>
              <a:buNone/>
            </a:pPr>
            <a:r>
              <a:rPr lang="en" sz="3600">
                <a:latin typeface="Times New Roman"/>
                <a:ea typeface="Times New Roman"/>
                <a:cs typeface="Times New Roman"/>
                <a:sym typeface="Times New Roman"/>
              </a:rPr>
              <a:t>Fəaliyyət növləri</a:t>
            </a:r>
            <a:endParaRPr sz="3600">
              <a:latin typeface="Times New Roman"/>
              <a:ea typeface="Times New Roman"/>
              <a:cs typeface="Times New Roman"/>
              <a:sym typeface="Times New Roman"/>
            </a:endParaRPr>
          </a:p>
        </p:txBody>
      </p:sp>
      <p:sp>
        <p:nvSpPr>
          <p:cNvPr id="173" name="Google Shape;173;p32"/>
          <p:cNvSpPr txBox="1"/>
          <p:nvPr>
            <p:ph idx="1" type="body"/>
          </p:nvPr>
        </p:nvSpPr>
        <p:spPr>
          <a:xfrm>
            <a:off x="4590975" y="522450"/>
            <a:ext cx="4166400" cy="40986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400"/>
          </a:p>
          <a:p>
            <a:pPr indent="0" lvl="0" marL="457200" rtl="0" algn="l">
              <a:spcBef>
                <a:spcPts val="1600"/>
              </a:spcBef>
              <a:spcAft>
                <a:spcPts val="0"/>
              </a:spcAft>
              <a:buNone/>
            </a:pPr>
            <a:r>
              <a:t/>
            </a:r>
            <a:endParaRPr sz="1400"/>
          </a:p>
          <a:p>
            <a:pPr indent="0" lvl="0" marL="457200" rtl="0" algn="l">
              <a:spcBef>
                <a:spcPts val="1600"/>
              </a:spcBef>
              <a:spcAft>
                <a:spcPts val="0"/>
              </a:spcAft>
              <a:buNone/>
            </a:pPr>
            <a:r>
              <a:t/>
            </a:r>
            <a:endParaRPr sz="1400"/>
          </a:p>
          <a:p>
            <a:pPr indent="-342900" lvl="0" marL="914400" rtl="0" algn="l">
              <a:spcBef>
                <a:spcPts val="1600"/>
              </a:spcBef>
              <a:spcAft>
                <a:spcPts val="0"/>
              </a:spcAft>
              <a:buSzPts val="1800"/>
              <a:buAutoNum type="arabicPeriod"/>
            </a:pPr>
            <a:r>
              <a:rPr lang="en" sz="1800"/>
              <a:t>Hərəkətli imla (mətn ilə)</a:t>
            </a:r>
            <a:endParaRPr sz="1800"/>
          </a:p>
          <a:p>
            <a:pPr indent="-342900" lvl="0" marL="914400" rtl="0" algn="l">
              <a:spcBef>
                <a:spcPts val="0"/>
              </a:spcBef>
              <a:spcAft>
                <a:spcPts val="0"/>
              </a:spcAft>
              <a:buSzPts val="1800"/>
              <a:buAutoNum type="arabicPeriod"/>
            </a:pPr>
            <a:r>
              <a:rPr lang="en" sz="1800"/>
              <a:t>Hərəkətli imla (şəkil ilə)</a:t>
            </a:r>
            <a:endParaRPr sz="1800"/>
          </a:p>
          <a:p>
            <a:pPr indent="-342900" lvl="0" marL="914400" rtl="0" algn="l">
              <a:spcBef>
                <a:spcPts val="0"/>
              </a:spcBef>
              <a:spcAft>
                <a:spcPts val="0"/>
              </a:spcAft>
              <a:buSzPts val="1800"/>
              <a:buAutoNum type="arabicPeriod"/>
            </a:pPr>
            <a:r>
              <a:rPr lang="en" sz="1800"/>
              <a:t>Hərəkətli imla (şagirdlər ilə)</a:t>
            </a:r>
            <a:endParaRPr sz="1800"/>
          </a:p>
          <a:p>
            <a:pPr indent="-342900" lvl="0" marL="914400" rtl="0" algn="l">
              <a:spcBef>
                <a:spcPts val="0"/>
              </a:spcBef>
              <a:spcAft>
                <a:spcPts val="0"/>
              </a:spcAft>
              <a:buSzPts val="1800"/>
              <a:buAutoNum type="arabicPeriod"/>
            </a:pPr>
            <a:r>
              <a:rPr lang="en" sz="1800"/>
              <a:t>Rəsmli imla</a:t>
            </a:r>
            <a:endParaRPr sz="1800"/>
          </a:p>
          <a:p>
            <a:pPr indent="0" lvl="0" marL="457200" rtl="0" algn="l">
              <a:spcBef>
                <a:spcPts val="1600"/>
              </a:spcBef>
              <a:spcAft>
                <a:spcPts val="1600"/>
              </a:spcAft>
              <a:buNone/>
            </a:pPr>
            <a:r>
              <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3"/>
          <p:cNvSpPr txBox="1"/>
          <p:nvPr>
            <p:ph type="title"/>
          </p:nvPr>
        </p:nvSpPr>
        <p:spPr>
          <a:xfrm>
            <a:off x="410150" y="121350"/>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Hərəkətli imlanın (şəkil ilə) prosedurları:</a:t>
            </a:r>
            <a:endParaRPr/>
          </a:p>
          <a:p>
            <a:pPr indent="-457200" lvl="0" marL="457200" rtl="0" algn="l">
              <a:spcBef>
                <a:spcPts val="0"/>
              </a:spcBef>
              <a:spcAft>
                <a:spcPts val="0"/>
              </a:spcAft>
              <a:buSzPts val="3600"/>
              <a:buAutoNum type="arabicPeriod"/>
            </a:pPr>
            <a:r>
              <a:rPr lang="en"/>
              <a:t>4 müxtəlif yerə şəkil yapışdır</a:t>
            </a:r>
            <a:endParaRPr/>
          </a:p>
          <a:p>
            <a:pPr indent="-457200" lvl="0" marL="457200" rtl="0" algn="l">
              <a:spcBef>
                <a:spcPts val="0"/>
              </a:spcBef>
              <a:spcAft>
                <a:spcPts val="0"/>
              </a:spcAft>
              <a:buSzPts val="3600"/>
              <a:buAutoNum type="arabicPeriod"/>
            </a:pPr>
            <a:r>
              <a:rPr lang="en"/>
              <a:t>Sinfi 4 qrupa böl</a:t>
            </a:r>
            <a:endParaRPr/>
          </a:p>
          <a:p>
            <a:pPr indent="-457200" lvl="0" marL="457200" rtl="0" algn="l">
              <a:spcBef>
                <a:spcPts val="0"/>
              </a:spcBef>
              <a:spcAft>
                <a:spcPts val="0"/>
              </a:spcAft>
              <a:buSzPts val="3600"/>
              <a:buAutoNum type="arabicPeriod"/>
            </a:pPr>
            <a:r>
              <a:rPr lang="en"/>
              <a:t>Hər qrupda 1 nəfər yazar seçilsin</a:t>
            </a:r>
            <a:endParaRPr/>
          </a:p>
          <a:p>
            <a:pPr indent="-457200" lvl="0" marL="457200" rtl="0" algn="l">
              <a:spcBef>
                <a:spcPts val="0"/>
              </a:spcBef>
              <a:spcAft>
                <a:spcPts val="0"/>
              </a:spcAft>
              <a:buSzPts val="3600"/>
              <a:buAutoNum type="arabicPeriod"/>
            </a:pPr>
            <a:r>
              <a:rPr lang="en"/>
              <a:t>Digər iştirakçılar şəkli təsvir edib yazara diktə etməlidir</a:t>
            </a:r>
            <a:endParaRPr/>
          </a:p>
          <a:p>
            <a:pPr indent="-457200" lvl="0" marL="457200" rtl="0" algn="l">
              <a:spcBef>
                <a:spcPts val="0"/>
              </a:spcBef>
              <a:spcAft>
                <a:spcPts val="0"/>
              </a:spcAft>
              <a:buSzPts val="3600"/>
              <a:buAutoNum type="arabicPeriod"/>
            </a:pPr>
            <a:r>
              <a:rPr lang="en"/>
              <a:t>Vaxt 15-20 dəqiqə</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4"/>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Bacarıqlar: </a:t>
            </a:r>
            <a:endParaRPr/>
          </a:p>
          <a:p>
            <a:pPr indent="-457200" lvl="0" marL="457200" rtl="0" algn="l">
              <a:spcBef>
                <a:spcPts val="0"/>
              </a:spcBef>
              <a:spcAft>
                <a:spcPts val="0"/>
              </a:spcAft>
              <a:buClr>
                <a:srgbClr val="000000"/>
              </a:buClr>
              <a:buSzPts val="3600"/>
              <a:buAutoNum type="arabicPeriod"/>
            </a:pPr>
            <a:r>
              <a:rPr lang="en">
                <a:solidFill>
                  <a:srgbClr val="000000"/>
                </a:solidFill>
              </a:rPr>
              <a:t>Təsvir etmə</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Yadda saxlama</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Diktə etmə</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Dinləmə</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Yazı </a:t>
            </a:r>
            <a:endParaRPr>
              <a:solidFill>
                <a:srgbClr val="000000"/>
              </a:solidFill>
            </a:endParaRPr>
          </a:p>
          <a:p>
            <a:pPr indent="0" lvl="0" marL="457200" rtl="0" algn="l">
              <a:spcBef>
                <a:spcPts val="0"/>
              </a:spcBef>
              <a:spcAft>
                <a:spcPts val="0"/>
              </a:spcAft>
              <a:buNone/>
            </a:pPr>
            <a:r>
              <a:t/>
            </a:r>
            <a:endParaRPr>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5"/>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Üstünlükləri:</a:t>
            </a:r>
            <a:endParaRPr/>
          </a:p>
          <a:p>
            <a:pPr indent="0" lvl="0" marL="0" rtl="0" algn="ctr">
              <a:spcBef>
                <a:spcPts val="0"/>
              </a:spcBef>
              <a:spcAft>
                <a:spcPts val="0"/>
              </a:spcAft>
              <a:buNone/>
            </a:pPr>
            <a:r>
              <a:rPr lang="en"/>
              <a:t> </a:t>
            </a:r>
            <a:endParaRPr/>
          </a:p>
          <a:p>
            <a:pPr indent="-457200" lvl="0" marL="457200" rtl="0" algn="l">
              <a:spcBef>
                <a:spcPts val="0"/>
              </a:spcBef>
              <a:spcAft>
                <a:spcPts val="0"/>
              </a:spcAft>
              <a:buSzPts val="3600"/>
              <a:buAutoNum type="arabicPeriod"/>
            </a:pPr>
            <a:r>
              <a:rPr lang="en"/>
              <a:t>Şagirdyönümlüdür</a:t>
            </a:r>
            <a:endParaRPr/>
          </a:p>
          <a:p>
            <a:pPr indent="-457200" lvl="0" marL="457200" rtl="0" algn="l">
              <a:spcBef>
                <a:spcPts val="0"/>
              </a:spcBef>
              <a:spcAft>
                <a:spcPts val="0"/>
              </a:spcAft>
              <a:buSzPts val="3600"/>
              <a:buAutoNum type="arabicPeriod"/>
            </a:pPr>
            <a:r>
              <a:rPr lang="en"/>
              <a:t>Əyləncəlidir</a:t>
            </a:r>
            <a:endParaRPr/>
          </a:p>
          <a:p>
            <a:pPr indent="-457200" lvl="0" marL="457200" rtl="0" algn="l">
              <a:spcBef>
                <a:spcPts val="0"/>
              </a:spcBef>
              <a:spcAft>
                <a:spcPts val="0"/>
              </a:spcAft>
              <a:buSzPts val="3600"/>
              <a:buAutoNum type="arabicPeriod"/>
            </a:pPr>
            <a:r>
              <a:rPr lang="en"/>
              <a:t>Əməkdaşlığı gücləndirir</a:t>
            </a:r>
            <a:endParaRPr/>
          </a:p>
          <a:p>
            <a:pPr indent="-457200" lvl="0" marL="457200" rtl="0" algn="l">
              <a:spcBef>
                <a:spcPts val="0"/>
              </a:spcBef>
              <a:spcAft>
                <a:spcPts val="0"/>
              </a:spcAft>
              <a:buSzPts val="3600"/>
              <a:buAutoNum type="arabicPeriod"/>
            </a:pPr>
            <a:r>
              <a:rPr lang="en"/>
              <a:t>Diqqəti cəmləşdirir</a:t>
            </a:r>
            <a:endParaRPr/>
          </a:p>
          <a:p>
            <a:pPr indent="0" lvl="0" marL="45720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0" st="0"/>
                                            </p:txEl>
                                          </p:spTgt>
                                        </p:tgtEl>
                                        <p:attrNameLst>
                                          <p:attrName>style.visibility</p:attrName>
                                        </p:attrNameLst>
                                      </p:cBhvr>
                                      <p:to>
                                        <p:strVal val="visible"/>
                                      </p:to>
                                    </p:set>
                                    <p:animEffect filter="fade" transition="in">
                                      <p:cBhvr>
                                        <p:cTn dur="1000"/>
                                        <p:tgtEl>
                                          <p:spTgt spid="1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1" st="1"/>
                                            </p:txEl>
                                          </p:spTgt>
                                        </p:tgtEl>
                                        <p:attrNameLst>
                                          <p:attrName>style.visibility</p:attrName>
                                        </p:attrNameLst>
                                      </p:cBhvr>
                                      <p:to>
                                        <p:strVal val="visible"/>
                                      </p:to>
                                    </p:set>
                                    <p:animEffect filter="fade" transition="in">
                                      <p:cBhvr>
                                        <p:cTn dur="1000"/>
                                        <p:tgtEl>
                                          <p:spTgt spid="1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2" st="2"/>
                                            </p:txEl>
                                          </p:spTgt>
                                        </p:tgtEl>
                                        <p:attrNameLst>
                                          <p:attrName>style.visibility</p:attrName>
                                        </p:attrNameLst>
                                      </p:cBhvr>
                                      <p:to>
                                        <p:strVal val="visible"/>
                                      </p:to>
                                    </p:set>
                                    <p:animEffect filter="fade" transition="in">
                                      <p:cBhvr>
                                        <p:cTn dur="1000"/>
                                        <p:tgtEl>
                                          <p:spTgt spid="1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3" st="3"/>
                                            </p:txEl>
                                          </p:spTgt>
                                        </p:tgtEl>
                                        <p:attrNameLst>
                                          <p:attrName>style.visibility</p:attrName>
                                        </p:attrNameLst>
                                      </p:cBhvr>
                                      <p:to>
                                        <p:strVal val="visible"/>
                                      </p:to>
                                    </p:set>
                                    <p:animEffect filter="fade" transition="in">
                                      <p:cBhvr>
                                        <p:cTn dur="1000"/>
                                        <p:tgtEl>
                                          <p:spTgt spid="18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4" st="4"/>
                                            </p:txEl>
                                          </p:spTgt>
                                        </p:tgtEl>
                                        <p:attrNameLst>
                                          <p:attrName>style.visibility</p:attrName>
                                        </p:attrNameLst>
                                      </p:cBhvr>
                                      <p:to>
                                        <p:strVal val="visible"/>
                                      </p:to>
                                    </p:set>
                                    <p:animEffect filter="fade" transition="in">
                                      <p:cBhvr>
                                        <p:cTn dur="1000"/>
                                        <p:tgtEl>
                                          <p:spTgt spid="18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5" st="5"/>
                                            </p:txEl>
                                          </p:spTgt>
                                        </p:tgtEl>
                                        <p:attrNameLst>
                                          <p:attrName>style.visibility</p:attrName>
                                        </p:attrNameLst>
                                      </p:cBhvr>
                                      <p:to>
                                        <p:strVal val="visible"/>
                                      </p:to>
                                    </p:set>
                                    <p:animEffect filter="fade" transition="in">
                                      <p:cBhvr>
                                        <p:cTn dur="1000"/>
                                        <p:tgtEl>
                                          <p:spTgt spid="18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6" st="6"/>
                                            </p:txEl>
                                          </p:spTgt>
                                        </p:tgtEl>
                                        <p:attrNameLst>
                                          <p:attrName>style.visibility</p:attrName>
                                        </p:attrNameLst>
                                      </p:cBhvr>
                                      <p:to>
                                        <p:strVal val="visible"/>
                                      </p:to>
                                    </p:set>
                                    <p:animEffect filter="fade" transition="in">
                                      <p:cBhvr>
                                        <p:cTn dur="1000"/>
                                        <p:tgtEl>
                                          <p:spTgt spid="18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6"/>
          <p:cNvSpPr txBox="1"/>
          <p:nvPr>
            <p:ph type="title"/>
          </p:nvPr>
        </p:nvSpPr>
        <p:spPr>
          <a:xfrm>
            <a:off x="231125" y="3668800"/>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94" name="Google Shape;194;p36"/>
          <p:cNvPicPr preferRelativeResize="0"/>
          <p:nvPr/>
        </p:nvPicPr>
        <p:blipFill>
          <a:blip r:embed="rId3">
            <a:alphaModFix/>
          </a:blip>
          <a:stretch>
            <a:fillRect/>
          </a:stretch>
        </p:blipFill>
        <p:spPr>
          <a:xfrm>
            <a:off x="1208000" y="85250"/>
            <a:ext cx="6728000" cy="3364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7"/>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0" name="Google Shape;200;p37"/>
          <p:cNvPicPr preferRelativeResize="0"/>
          <p:nvPr/>
        </p:nvPicPr>
        <p:blipFill>
          <a:blip r:embed="rId3">
            <a:alphaModFix/>
          </a:blip>
          <a:stretch>
            <a:fillRect/>
          </a:stretch>
        </p:blipFill>
        <p:spPr>
          <a:xfrm>
            <a:off x="665450" y="539725"/>
            <a:ext cx="7813099" cy="44513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8"/>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6" name="Google Shape;206;p38"/>
          <p:cNvPicPr preferRelativeResize="0"/>
          <p:nvPr/>
        </p:nvPicPr>
        <p:blipFill>
          <a:blip r:embed="rId3">
            <a:alphaModFix/>
          </a:blip>
          <a:stretch>
            <a:fillRect/>
          </a:stretch>
        </p:blipFill>
        <p:spPr>
          <a:xfrm>
            <a:off x="804200" y="346063"/>
            <a:ext cx="7810975" cy="44513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9"/>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Hərəkətli imla şagirdlərdə qeyd götürmə və yazı bacarıqlarını inkişaf etdirir.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r">
              <a:spcBef>
                <a:spcPts val="0"/>
              </a:spcBef>
              <a:spcAft>
                <a:spcPts val="0"/>
              </a:spcAft>
              <a:buNone/>
            </a:pPr>
            <a:r>
              <a:rPr i="1" lang="en" sz="1800"/>
              <a:t>Wan Chai</a:t>
            </a:r>
            <a:r>
              <a:rPr lang="en" sz="1400"/>
              <a:t>, Using Dictation to Develop Pupils’ Listening and Writing Skills (Hongkong: The English Language Education Section of Curriculum Development Institute. Education Bureau. 2011), p.37</a:t>
            </a:r>
            <a:endParaRPr sz="1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0"/>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ctr">
              <a:spcBef>
                <a:spcPts val="0"/>
              </a:spcBef>
              <a:spcAft>
                <a:spcPts val="0"/>
              </a:spcAft>
              <a:buNone/>
            </a:pPr>
            <a:r>
              <a:t/>
            </a:r>
            <a:endParaRPr sz="800"/>
          </a:p>
        </p:txBody>
      </p:sp>
      <p:pic>
        <p:nvPicPr>
          <p:cNvPr id="217" name="Google Shape;217;p40"/>
          <p:cNvPicPr preferRelativeResize="0"/>
          <p:nvPr/>
        </p:nvPicPr>
        <p:blipFill>
          <a:blip r:embed="rId3">
            <a:alphaModFix/>
          </a:blip>
          <a:stretch>
            <a:fillRect/>
          </a:stretch>
        </p:blipFill>
        <p:spPr>
          <a:xfrm>
            <a:off x="1423525" y="631175"/>
            <a:ext cx="6150724" cy="37602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41"/>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Rəsmli imla</a:t>
            </a:r>
            <a:endParaRPr/>
          </a:p>
        </p:txBody>
      </p:sp>
      <p:pic>
        <p:nvPicPr>
          <p:cNvPr id="223" name="Google Shape;223;p41"/>
          <p:cNvPicPr preferRelativeResize="0"/>
          <p:nvPr/>
        </p:nvPicPr>
        <p:blipFill>
          <a:blip r:embed="rId3">
            <a:alphaModFix/>
          </a:blip>
          <a:stretch>
            <a:fillRect/>
          </a:stretch>
        </p:blipFill>
        <p:spPr>
          <a:xfrm>
            <a:off x="1618500" y="1822225"/>
            <a:ext cx="5800451" cy="30164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2"/>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Rəsmli </a:t>
            </a:r>
            <a:r>
              <a:rPr lang="en"/>
              <a:t>imlanın prosedurları:</a:t>
            </a:r>
            <a:endParaRPr/>
          </a:p>
          <a:p>
            <a:pPr indent="0" lvl="0" marL="0" rtl="0" algn="ctr">
              <a:spcBef>
                <a:spcPts val="0"/>
              </a:spcBef>
              <a:spcAft>
                <a:spcPts val="0"/>
              </a:spcAft>
              <a:buClr>
                <a:srgbClr val="000000"/>
              </a:buClr>
              <a:buSzPts val="1100"/>
              <a:buFont typeface="Arial"/>
              <a:buNone/>
            </a:pPr>
            <a:r>
              <a:t/>
            </a:r>
            <a:endParaRPr/>
          </a:p>
          <a:p>
            <a:pPr indent="-457200" lvl="0" marL="457200" rtl="0" algn="l">
              <a:spcBef>
                <a:spcPts val="0"/>
              </a:spcBef>
              <a:spcAft>
                <a:spcPts val="0"/>
              </a:spcAft>
              <a:buSzPts val="3600"/>
              <a:buAutoNum type="arabicPeriod"/>
            </a:pPr>
            <a:r>
              <a:rPr lang="en"/>
              <a:t>Sadə şəkil seçilir </a:t>
            </a:r>
            <a:endParaRPr/>
          </a:p>
          <a:p>
            <a:pPr indent="-457200" lvl="0" marL="457200" rtl="0" algn="l">
              <a:spcBef>
                <a:spcPts val="0"/>
              </a:spcBef>
              <a:spcAft>
                <a:spcPts val="0"/>
              </a:spcAft>
              <a:buSzPts val="3600"/>
              <a:buAutoNum type="arabicPeriod"/>
            </a:pPr>
            <a:r>
              <a:rPr lang="en"/>
              <a:t>İş forması müəyyən edilir</a:t>
            </a:r>
            <a:endParaRPr/>
          </a:p>
          <a:p>
            <a:pPr indent="-457200" lvl="0" marL="457200" rtl="0" algn="l">
              <a:spcBef>
                <a:spcPts val="0"/>
              </a:spcBef>
              <a:spcAft>
                <a:spcPts val="0"/>
              </a:spcAft>
              <a:buSzPts val="3600"/>
              <a:buAutoNum type="arabicPeriod"/>
            </a:pPr>
            <a:r>
              <a:rPr lang="en"/>
              <a:t>Şəkil təsvir edilməli, digər iştirakçılar (ya iştirakçı) yazmalıdır</a:t>
            </a:r>
            <a:endParaRPr/>
          </a:p>
          <a:p>
            <a:pPr indent="-457200" lvl="0" marL="457200" rtl="0" algn="l">
              <a:spcBef>
                <a:spcPts val="0"/>
              </a:spcBef>
              <a:spcAft>
                <a:spcPts val="0"/>
              </a:spcAft>
              <a:buSzPts val="3600"/>
              <a:buAutoNum type="arabicPeriod"/>
            </a:pPr>
            <a:r>
              <a:rPr lang="en"/>
              <a:t>Vaxt 15-20 dəqiqə</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rgbClr val="000000"/>
              </a:solidFill>
            </a:endParaRPr>
          </a:p>
          <a:p>
            <a:pPr indent="0" lvl="0" marL="0" rtl="0" algn="ctr">
              <a:spcBef>
                <a:spcPts val="0"/>
              </a:spcBef>
              <a:spcAft>
                <a:spcPts val="0"/>
              </a:spcAft>
              <a:buNone/>
            </a:pPr>
            <a:r>
              <a:rPr lang="en">
                <a:solidFill>
                  <a:srgbClr val="000000"/>
                </a:solidFill>
              </a:rPr>
              <a:t>Bacarıqlar:</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Dinləmə</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Təsvir etmə</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Diktə etmə</a:t>
            </a:r>
            <a:endParaRPr>
              <a:solidFill>
                <a:srgbClr val="000000"/>
              </a:solidFill>
            </a:endParaRPr>
          </a:p>
          <a:p>
            <a:pPr indent="-457200" lvl="0" marL="457200" rtl="0" algn="l">
              <a:spcBef>
                <a:spcPts val="0"/>
              </a:spcBef>
              <a:spcAft>
                <a:spcPts val="0"/>
              </a:spcAft>
              <a:buClr>
                <a:srgbClr val="000000"/>
              </a:buClr>
              <a:buSzPts val="3600"/>
              <a:buAutoNum type="arabicPeriod"/>
            </a:pPr>
            <a:r>
              <a:rPr lang="en">
                <a:solidFill>
                  <a:srgbClr val="000000"/>
                </a:solidFill>
              </a:rPr>
              <a:t>Yazı</a:t>
            </a:r>
            <a:endParaRPr>
              <a:solidFill>
                <a:srgbClr val="000000"/>
              </a:solidFill>
            </a:endParaRPr>
          </a:p>
          <a:p>
            <a:pPr indent="0" lvl="0" marL="457200" rtl="0" algn="l">
              <a:spcBef>
                <a:spcPts val="0"/>
              </a:spcBef>
              <a:spcAft>
                <a:spcPts val="0"/>
              </a:spcAft>
              <a:buNone/>
            </a:pPr>
            <a:r>
              <a:rPr lang="en">
                <a:solidFill>
                  <a:srgbClr val="000000"/>
                </a:solidFill>
              </a:rPr>
              <a:t>  </a:t>
            </a:r>
            <a:endParaRPr>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4"/>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Üstünlükləri: </a:t>
            </a:r>
            <a:endParaRPr/>
          </a:p>
          <a:p>
            <a:pPr indent="0" lvl="0" marL="0" rtl="0" algn="ctr">
              <a:spcBef>
                <a:spcPts val="0"/>
              </a:spcBef>
              <a:spcAft>
                <a:spcPts val="0"/>
              </a:spcAft>
              <a:buNone/>
            </a:pPr>
            <a:r>
              <a:t/>
            </a:r>
            <a:endParaRPr/>
          </a:p>
          <a:p>
            <a:pPr indent="-457200" lvl="0" marL="457200" rtl="0" algn="ctr">
              <a:spcBef>
                <a:spcPts val="0"/>
              </a:spcBef>
              <a:spcAft>
                <a:spcPts val="0"/>
              </a:spcAft>
              <a:buSzPts val="3600"/>
              <a:buAutoNum type="arabicPeriod"/>
            </a:pPr>
            <a:r>
              <a:rPr lang="en"/>
              <a:t>Şagirdyönümlüdür </a:t>
            </a:r>
            <a:endParaRPr/>
          </a:p>
          <a:p>
            <a:pPr indent="-457200" lvl="0" marL="457200" rtl="0" algn="ctr">
              <a:spcBef>
                <a:spcPts val="0"/>
              </a:spcBef>
              <a:spcAft>
                <a:spcPts val="0"/>
              </a:spcAft>
              <a:buSzPts val="3600"/>
              <a:buAutoNum type="arabicPeriod"/>
            </a:pPr>
            <a:r>
              <a:rPr lang="en"/>
              <a:t>Əyləncəlidir</a:t>
            </a:r>
            <a:endParaRPr/>
          </a:p>
          <a:p>
            <a:pPr indent="-457200" lvl="0" marL="457200" rtl="0" algn="ctr">
              <a:spcBef>
                <a:spcPts val="0"/>
              </a:spcBef>
              <a:spcAft>
                <a:spcPts val="0"/>
              </a:spcAft>
              <a:buSzPts val="3600"/>
              <a:buAutoNum type="arabicPeriod"/>
            </a:pPr>
            <a:r>
              <a:rPr lang="en"/>
              <a:t>Əməkdaşlığı gücləndirir</a:t>
            </a:r>
            <a:endParaRPr/>
          </a:p>
          <a:p>
            <a:pPr indent="-457200" lvl="0" marL="457200" rtl="0" algn="ctr">
              <a:spcBef>
                <a:spcPts val="0"/>
              </a:spcBef>
              <a:spcAft>
                <a:spcPts val="0"/>
              </a:spcAft>
              <a:buSzPts val="3600"/>
              <a:buAutoNum type="arabicPeriod"/>
            </a:pPr>
            <a:r>
              <a:rPr lang="en"/>
              <a:t>Diqqəti cəmləşdirir</a:t>
            </a:r>
            <a:endParaRPr/>
          </a:p>
          <a:p>
            <a:pPr indent="-457200" lvl="0" marL="457200" rtl="0" algn="ctr">
              <a:spcBef>
                <a:spcPts val="0"/>
              </a:spcBef>
              <a:spcAft>
                <a:spcPts val="0"/>
              </a:spcAft>
              <a:buSzPts val="3600"/>
              <a:buAutoNum type="arabicPeriod"/>
            </a:pPr>
            <a:r>
              <a:rPr lang="en"/>
              <a:t>Şifahi nitqi inkişaf etdirir</a:t>
            </a:r>
            <a:endParaRPr/>
          </a:p>
          <a:p>
            <a:pPr indent="0" lvl="0" marL="457200" rtl="0" algn="ctr">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5"/>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Gateway author Dave Spencer's Top Tips series for Macmillan Education." id="244" name="Google Shape;244;p45" title="Drawing dictation">
            <a:hlinkClick r:id="rId3"/>
          </p:cNvPr>
          <p:cNvPicPr preferRelativeResize="0"/>
          <p:nvPr/>
        </p:nvPicPr>
        <p:blipFill>
          <a:blip r:embed="rId4">
            <a:alphaModFix/>
          </a:blip>
          <a:stretch>
            <a:fillRect/>
          </a:stretch>
        </p:blipFill>
        <p:spPr>
          <a:xfrm>
            <a:off x="2084888" y="761200"/>
            <a:ext cx="4974226" cy="33808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6"/>
          <p:cNvSpPr txBox="1"/>
          <p:nvPr>
            <p:ph type="title"/>
          </p:nvPr>
        </p:nvSpPr>
        <p:spPr>
          <a:xfrm>
            <a:off x="311725" y="500925"/>
            <a:ext cx="3706500" cy="378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ctr">
              <a:spcBef>
                <a:spcPts val="0"/>
              </a:spcBef>
              <a:spcAft>
                <a:spcPts val="0"/>
              </a:spcAft>
              <a:buNone/>
            </a:pPr>
            <a:r>
              <a:rPr lang="en"/>
              <a:t>Resurslar </a:t>
            </a:r>
            <a:endParaRPr/>
          </a:p>
        </p:txBody>
      </p:sp>
      <p:sp>
        <p:nvSpPr>
          <p:cNvPr id="250" name="Google Shape;250;p46"/>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285750" lvl="0" marL="457200" rtl="0" algn="l">
              <a:spcBef>
                <a:spcPts val="0"/>
              </a:spcBef>
              <a:spcAft>
                <a:spcPts val="0"/>
              </a:spcAft>
              <a:buSzPts val="900"/>
              <a:buAutoNum type="arabicPeriod"/>
            </a:pPr>
            <a:r>
              <a:rPr lang="en" sz="900" u="sng">
                <a:solidFill>
                  <a:schemeClr val="hlink"/>
                </a:solidFill>
                <a:hlinkClick r:id="rId3"/>
              </a:rPr>
              <a:t>http://egitimevreni.com/genel/dikte-calismasi-nedir.html</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4"/>
              </a:rPr>
              <a:t>http://www.onestopenglish.com/methodology/ask-the-experts/methodology-questions/methodology-using-dictation-in-english-language-teaching/146383.article</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5"/>
              </a:rPr>
              <a:t>https://www.myenglishpages.com/blog/why-dictation/</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6"/>
              </a:rPr>
              <a:t>https://www.azleks.az/</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7"/>
              </a:rPr>
              <a:t>http://www.onestopenglish.com/methodology/teaching-tips/skills-work/skills-dictation-for-teaching-english/146617.article</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8"/>
              </a:rPr>
              <a:t>http://repository.radenintan.ac.id/3071/1/A_Thesis_Full.pdf</a:t>
            </a:r>
            <a:endParaRPr sz="900"/>
          </a:p>
          <a:p>
            <a:pPr indent="-285750" lvl="0" marL="457200" rtl="0" algn="l">
              <a:spcBef>
                <a:spcPts val="0"/>
              </a:spcBef>
              <a:spcAft>
                <a:spcPts val="0"/>
              </a:spcAft>
              <a:buSzPts val="900"/>
              <a:buAutoNum type="arabicPeriod"/>
            </a:pPr>
            <a:r>
              <a:rPr lang="en" sz="900" u="sng">
                <a:solidFill>
                  <a:schemeClr val="hlink"/>
                </a:solidFill>
                <a:hlinkClick r:id="rId9"/>
              </a:rPr>
              <a:t>https://www.teachingenglish.org.uk/article/using-dictation</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0"/>
              </a:rPr>
              <a:t>https://books.google.az/books?id=vsJGRCZEePAC&amp;printsec=frontcover&amp;source=gbs_ge_summary_r&amp;cad=0#v=onepage&amp;q&amp;f=false</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1"/>
              </a:rPr>
              <a:t>https://aliceleung.net/2014/04/13/running-to-read-write-listen-and-speak/</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2"/>
              </a:rPr>
              <a:t>https://www.youtube.com/watch?v=C129tL7ka4s</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3"/>
              </a:rPr>
              <a:t>http://etwinaldrinnugroho.blogspot.com/2013/06/dictation-method.html</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4"/>
              </a:rPr>
              <a:t>http://www.sylvanlearning.com/blog/index.php/10-tips-for-practicing-dictation-with-kids/</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5"/>
              </a:rPr>
              <a:t>https://frenchteachernet.blogspot.com/2017/03/different-ways-of-doing-dictation.html</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6"/>
              </a:rPr>
              <a:t>https://www.youtube.com/watch?v=HcjOVJTSmdI</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7"/>
              </a:rPr>
              <a:t>http://www.rajclassroom.com/2018/08/mutual-dictation-integrative-reading.html</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8"/>
              </a:rPr>
              <a:t>https://www.tefl.net/esl-activities/dictation.htm</a:t>
            </a:r>
            <a:r>
              <a:rPr lang="en" sz="900"/>
              <a:t> </a:t>
            </a:r>
            <a:endParaRPr sz="900"/>
          </a:p>
          <a:p>
            <a:pPr indent="-285750" lvl="0" marL="457200" rtl="0" algn="l">
              <a:spcBef>
                <a:spcPts val="0"/>
              </a:spcBef>
              <a:spcAft>
                <a:spcPts val="0"/>
              </a:spcAft>
              <a:buSzPts val="900"/>
              <a:buAutoNum type="arabicPeriod"/>
            </a:pPr>
            <a:r>
              <a:rPr lang="en" sz="900" u="sng">
                <a:solidFill>
                  <a:schemeClr val="hlink"/>
                </a:solidFill>
                <a:hlinkClick r:id="rId19"/>
              </a:rPr>
              <a:t>https://edebiyyatdunyasi.files.wordpress.com/2016/04/imla-yazilarin-teshihi-tecrubesinden.pdf</a:t>
            </a:r>
            <a:r>
              <a:rPr lang="en" sz="900"/>
              <a:t> </a:t>
            </a:r>
            <a:endParaRPr sz="9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7"/>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Diqqətinizə görə təşəkkürlər!</a:t>
            </a:r>
            <a:endParaRPr/>
          </a:p>
        </p:txBody>
      </p:sp>
      <p:pic>
        <p:nvPicPr>
          <p:cNvPr id="256" name="Google Shape;256;p47"/>
          <p:cNvPicPr preferRelativeResize="0"/>
          <p:nvPr/>
        </p:nvPicPr>
        <p:blipFill>
          <a:blip r:embed="rId3">
            <a:alphaModFix/>
          </a:blip>
          <a:stretch>
            <a:fillRect/>
          </a:stretch>
        </p:blipFill>
        <p:spPr>
          <a:xfrm>
            <a:off x="2341425" y="1585150"/>
            <a:ext cx="4507626" cy="33807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8"/>
          <p:cNvSpPr txBox="1"/>
          <p:nvPr>
            <p:ph type="title"/>
          </p:nvPr>
        </p:nvSpPr>
        <p:spPr>
          <a:xfrm>
            <a:off x="311700" y="539725"/>
            <a:ext cx="8584500" cy="449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Gülnar Əhmədova</a:t>
            </a:r>
            <a:endParaRPr/>
          </a:p>
          <a:p>
            <a:pPr indent="0" lvl="0" marL="0" rtl="0" algn="r">
              <a:spcBef>
                <a:spcPts val="0"/>
              </a:spcBef>
              <a:spcAft>
                <a:spcPts val="0"/>
              </a:spcAft>
              <a:buNone/>
            </a:pPr>
            <a:r>
              <a:rPr lang="en"/>
              <a:t>Təlimçi müəllim</a:t>
            </a:r>
            <a:endParaRPr/>
          </a:p>
          <a:p>
            <a:pPr indent="0" lvl="0" marL="0" rtl="0" algn="r">
              <a:spcBef>
                <a:spcPts val="0"/>
              </a:spcBef>
              <a:spcAft>
                <a:spcPts val="0"/>
              </a:spcAft>
              <a:buNone/>
            </a:pPr>
            <a:r>
              <a:t/>
            </a:r>
            <a:endParaRPr/>
          </a:p>
          <a:p>
            <a:pPr indent="0" lvl="0" marL="0" rtl="0" algn="r">
              <a:spcBef>
                <a:spcPts val="0"/>
              </a:spcBef>
              <a:spcAft>
                <a:spcPts val="0"/>
              </a:spcAft>
              <a:buNone/>
            </a:pPr>
            <a:r>
              <a:rPr lang="en" u="sng">
                <a:solidFill>
                  <a:schemeClr val="hlink"/>
                </a:solidFill>
                <a:hlinkClick r:id="rId3"/>
              </a:rPr>
              <a:t>g</a:t>
            </a:r>
            <a:r>
              <a:rPr lang="en" u="sng">
                <a:solidFill>
                  <a:schemeClr val="hlink"/>
                </a:solidFill>
                <a:hlinkClick r:id="rId4"/>
              </a:rPr>
              <a:t>ulnarahmadova85@gmail.com</a:t>
            </a:r>
            <a:endParaRPr/>
          </a:p>
          <a:p>
            <a:pPr indent="0" lvl="0" marL="0" rtl="0" algn="r">
              <a:spcBef>
                <a:spcPts val="0"/>
              </a:spcBef>
              <a:spcAft>
                <a:spcPts val="0"/>
              </a:spcAft>
              <a:buNone/>
            </a:pPr>
            <a:r>
              <a:t/>
            </a:r>
            <a:endParaRPr/>
          </a:p>
          <a:p>
            <a:pPr indent="0" lvl="0" marL="0" rtl="0" algn="r">
              <a:spcBef>
                <a:spcPts val="0"/>
              </a:spcBef>
              <a:spcAft>
                <a:spcPts val="0"/>
              </a:spcAft>
              <a:buNone/>
            </a:pPr>
            <a:r>
              <a:rPr lang="en"/>
              <a:t>15.02.2019</a:t>
            </a:r>
            <a:r>
              <a:rPr lang="en"/>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